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9"/>
  </p:notesMasterIdLst>
  <p:handoutMasterIdLst>
    <p:handoutMasterId r:id="rId10"/>
  </p:handoutMasterIdLst>
  <p:sldIdLst>
    <p:sldId id="257" r:id="rId3"/>
    <p:sldId id="256" r:id="rId4"/>
    <p:sldId id="264" r:id="rId5"/>
    <p:sldId id="266" r:id="rId6"/>
    <p:sldId id="267" r:id="rId7"/>
    <p:sldId id="268"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2ED7C8"/>
    <a:srgbClr val="565EDB"/>
    <a:srgbClr val="FFB4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72" autoAdjust="0"/>
    <p:restoredTop sz="94660" autoAdjust="0"/>
  </p:normalViewPr>
  <p:slideViewPr>
    <p:cSldViewPr snapToGrid="0">
      <p:cViewPr>
        <p:scale>
          <a:sx n="50" d="100"/>
          <a:sy n="50" d="100"/>
        </p:scale>
        <p:origin x="428" y="-120"/>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13E4D0-0F1C-4638-B1F6-71E09137306C}" type="datetimeFigureOut">
              <a:rPr lang="en-GB" smtClean="0"/>
              <a:t>06/07/2022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81D257-2AFC-4F08-83FE-39AB392BF975}" type="slidenum">
              <a:rPr lang="en-GB" smtClean="0"/>
              <a:t>‹#›</a:t>
            </a:fld>
            <a:endParaRPr lang="en-GB"/>
          </a:p>
        </p:txBody>
      </p:sp>
    </p:spTree>
    <p:extLst>
      <p:ext uri="{BB962C8B-B14F-4D97-AF65-F5344CB8AC3E}">
        <p14:creationId xmlns:p14="http://schemas.microsoft.com/office/powerpoint/2010/main" val="291729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466D4D-316E-4EA7-9F59-0704238335CA}" type="datetimeFigureOut">
              <a:rPr lang="en-GB" smtClean="0"/>
              <a:t>06/07/2022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542D1D-628A-45FF-8462-CB47B13423DE}" type="slidenum">
              <a:rPr lang="en-GB" smtClean="0"/>
              <a:t>‹#›</a:t>
            </a:fld>
            <a:endParaRPr lang="en-GB"/>
          </a:p>
        </p:txBody>
      </p:sp>
    </p:spTree>
    <p:extLst>
      <p:ext uri="{BB962C8B-B14F-4D97-AF65-F5344CB8AC3E}">
        <p14:creationId xmlns:p14="http://schemas.microsoft.com/office/powerpoint/2010/main" val="16988027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542D1D-628A-45FF-8462-CB47B13423DE}" type="slidenum">
              <a:rPr lang="en-GB" smtClean="0"/>
              <a:t>1</a:t>
            </a:fld>
            <a:endParaRPr lang="en-GB"/>
          </a:p>
        </p:txBody>
      </p:sp>
    </p:spTree>
    <p:extLst>
      <p:ext uri="{BB962C8B-B14F-4D97-AF65-F5344CB8AC3E}">
        <p14:creationId xmlns:p14="http://schemas.microsoft.com/office/powerpoint/2010/main" val="1291504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542D1D-628A-45FF-8462-CB47B13423DE}" type="slidenum">
              <a:rPr lang="en-GB" smtClean="0"/>
              <a:t>2</a:t>
            </a:fld>
            <a:endParaRPr lang="en-GB"/>
          </a:p>
        </p:txBody>
      </p:sp>
    </p:spTree>
    <p:extLst>
      <p:ext uri="{BB962C8B-B14F-4D97-AF65-F5344CB8AC3E}">
        <p14:creationId xmlns:p14="http://schemas.microsoft.com/office/powerpoint/2010/main" val="662834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542D1D-628A-45FF-8462-CB47B13423DE}" type="slidenum">
              <a:rPr lang="en-GB" smtClean="0"/>
              <a:t>3</a:t>
            </a:fld>
            <a:endParaRPr lang="en-GB"/>
          </a:p>
        </p:txBody>
      </p:sp>
    </p:spTree>
    <p:extLst>
      <p:ext uri="{BB962C8B-B14F-4D97-AF65-F5344CB8AC3E}">
        <p14:creationId xmlns:p14="http://schemas.microsoft.com/office/powerpoint/2010/main" val="1657556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542D1D-628A-45FF-8462-CB47B13423DE}" type="slidenum">
              <a:rPr lang="en-GB" smtClean="0"/>
              <a:t>4</a:t>
            </a:fld>
            <a:endParaRPr lang="en-GB"/>
          </a:p>
        </p:txBody>
      </p:sp>
    </p:spTree>
    <p:extLst>
      <p:ext uri="{BB962C8B-B14F-4D97-AF65-F5344CB8AC3E}">
        <p14:creationId xmlns:p14="http://schemas.microsoft.com/office/powerpoint/2010/main" val="4266463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542D1D-628A-45FF-8462-CB47B13423DE}" type="slidenum">
              <a:rPr lang="en-GB" smtClean="0"/>
              <a:t>5</a:t>
            </a:fld>
            <a:endParaRPr lang="en-GB"/>
          </a:p>
        </p:txBody>
      </p:sp>
    </p:spTree>
    <p:extLst>
      <p:ext uri="{BB962C8B-B14F-4D97-AF65-F5344CB8AC3E}">
        <p14:creationId xmlns:p14="http://schemas.microsoft.com/office/powerpoint/2010/main" val="1934318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542D1D-628A-45FF-8462-CB47B13423DE}" type="slidenum">
              <a:rPr lang="en-GB" smtClean="0"/>
              <a:t>6</a:t>
            </a:fld>
            <a:endParaRPr lang="en-GB"/>
          </a:p>
        </p:txBody>
      </p:sp>
    </p:spTree>
    <p:extLst>
      <p:ext uri="{BB962C8B-B14F-4D97-AF65-F5344CB8AC3E}">
        <p14:creationId xmlns:p14="http://schemas.microsoft.com/office/powerpoint/2010/main" val="28427404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1022" y="872522"/>
            <a:ext cx="5829300" cy="621623"/>
          </a:xfrm>
        </p:spPr>
        <p:txBody>
          <a:bodyPr anchor="b">
            <a:normAutofit/>
          </a:bodyPr>
          <a:lstStyle>
            <a:lvl1pPr algn="l">
              <a:defRPr sz="2000" b="1">
                <a:solidFill>
                  <a:srgbClr val="FFB431"/>
                </a:solidFill>
                <a:latin typeface="Open Sans" pitchFamily="2" charset="0"/>
                <a:ea typeface="Open Sans" pitchFamily="2" charset="0"/>
                <a:cs typeface="Open Sans" pitchFamily="2" charset="0"/>
              </a:defRPr>
            </a:lvl1pPr>
          </a:lstStyle>
          <a:p>
            <a:r>
              <a:rPr lang="en-US" dirty="0"/>
              <a:t>Worksheet title</a:t>
            </a:r>
          </a:p>
        </p:txBody>
      </p:sp>
      <p:sp>
        <p:nvSpPr>
          <p:cNvPr id="10" name="Text Placeholder 9">
            <a:extLst>
              <a:ext uri="{FF2B5EF4-FFF2-40B4-BE49-F238E27FC236}">
                <a16:creationId xmlns:a16="http://schemas.microsoft.com/office/drawing/2014/main" id="{C57CA364-962B-4EEE-8A0A-6F5CB0A25CAA}"/>
              </a:ext>
            </a:extLst>
          </p:cNvPr>
          <p:cNvSpPr>
            <a:spLocks noGrp="1"/>
          </p:cNvSpPr>
          <p:nvPr>
            <p:ph type="body" sz="quarter" idx="13" hasCustomPrompt="1"/>
          </p:nvPr>
        </p:nvSpPr>
        <p:spPr>
          <a:xfrm>
            <a:off x="1950244" y="9485101"/>
            <a:ext cx="2957512" cy="287337"/>
          </a:xfrm>
        </p:spPr>
        <p:txBody>
          <a:bodyPr>
            <a:noAutofit/>
          </a:bodyPr>
          <a:lstStyle>
            <a:lvl1pPr marL="0" indent="0" algn="ctr">
              <a:buNone/>
              <a:defRPr sz="1200">
                <a:latin typeface="Open Sans" pitchFamily="2" charset="0"/>
                <a:ea typeface="Open Sans" pitchFamily="2" charset="0"/>
                <a:cs typeface="Open Sans" pitchFamily="2" charset="0"/>
              </a:defRPr>
            </a:lvl1pPr>
            <a:lvl5pPr>
              <a:defRPr/>
            </a:lvl5pPr>
          </a:lstStyle>
          <a:p>
            <a:pPr lvl="0"/>
            <a:r>
              <a:rPr lang="en-GB" dirty="0"/>
              <a:t>Lesson title</a:t>
            </a:r>
          </a:p>
        </p:txBody>
      </p:sp>
      <p:pic>
        <p:nvPicPr>
          <p:cNvPr id="12" name="Picture 11">
            <a:extLst>
              <a:ext uri="{FF2B5EF4-FFF2-40B4-BE49-F238E27FC236}">
                <a16:creationId xmlns:a16="http://schemas.microsoft.com/office/drawing/2014/main" id="{789D0AA6-2D47-461F-904F-ED80501603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00750" y="9174290"/>
            <a:ext cx="619145" cy="621622"/>
          </a:xfrm>
          <a:prstGeom prst="rect">
            <a:avLst/>
          </a:prstGeom>
        </p:spPr>
      </p:pic>
      <p:sp>
        <p:nvSpPr>
          <p:cNvPr id="3" name="TextBox 2"/>
          <p:cNvSpPr txBox="1"/>
          <p:nvPr userDrawn="1">
            <p:custDataLst>
              <p:tags r:id="rId1"/>
            </p:custDataLst>
          </p:nvPr>
        </p:nvSpPr>
        <p:spPr>
          <a:xfrm>
            <a:off x="3336634" y="127000"/>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
        <p:nvSpPr>
          <p:cNvPr id="4" name="TextBox 3"/>
          <p:cNvSpPr txBox="1"/>
          <p:nvPr userDrawn="1">
            <p:custDataLst>
              <p:tags r:id="rId2"/>
            </p:custDataLst>
          </p:nvPr>
        </p:nvSpPr>
        <p:spPr>
          <a:xfrm>
            <a:off x="3336634" y="9409668"/>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pic>
        <p:nvPicPr>
          <p:cNvPr id="1026" name="Picture 2" descr="\\soca.local\Category_B_Data\CEOP Cat B\Harm Reduction\Thinkuknow\07 PROJECTS\RSE lessons\Launch\Logos\Respecting me you us_Header black text.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455782" y="127001"/>
            <a:ext cx="4297463" cy="90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06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A3E9AA-F07C-4864-AA3B-B0855EDD0C0C}" type="slidenum">
              <a:rPr lang="en-GB" smtClean="0"/>
              <a:t>‹#›</a:t>
            </a:fld>
            <a:endParaRPr lang="en-GB"/>
          </a:p>
        </p:txBody>
      </p:sp>
    </p:spTree>
    <p:extLst>
      <p:ext uri="{BB962C8B-B14F-4D97-AF65-F5344CB8AC3E}">
        <p14:creationId xmlns:p14="http://schemas.microsoft.com/office/powerpoint/2010/main" val="315556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A3E9AA-F07C-4864-AA3B-B0855EDD0C0C}" type="slidenum">
              <a:rPr lang="en-GB" smtClean="0"/>
              <a:t>‹#›</a:t>
            </a:fld>
            <a:endParaRPr lang="en-GB"/>
          </a:p>
        </p:txBody>
      </p:sp>
    </p:spTree>
    <p:extLst>
      <p:ext uri="{BB962C8B-B14F-4D97-AF65-F5344CB8AC3E}">
        <p14:creationId xmlns:p14="http://schemas.microsoft.com/office/powerpoint/2010/main" val="328660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A3E9AA-F07C-4864-AA3B-B0855EDD0C0C}" type="slidenum">
              <a:rPr lang="en-GB" smtClean="0"/>
              <a:t>‹#›</a:t>
            </a:fld>
            <a:endParaRPr lang="en-GB"/>
          </a:p>
        </p:txBody>
      </p:sp>
      <p:sp>
        <p:nvSpPr>
          <p:cNvPr id="7" name="TextBox 6"/>
          <p:cNvSpPr txBox="1"/>
          <p:nvPr userDrawn="1">
            <p:custDataLst>
              <p:tags r:id="rId1"/>
            </p:custDataLst>
          </p:nvPr>
        </p:nvSpPr>
        <p:spPr>
          <a:xfrm>
            <a:off x="3336634" y="127000"/>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
        <p:nvSpPr>
          <p:cNvPr id="8" name="TextBox 7"/>
          <p:cNvSpPr txBox="1"/>
          <p:nvPr userDrawn="1">
            <p:custDataLst>
              <p:tags r:id="rId2"/>
            </p:custDataLst>
          </p:nvPr>
        </p:nvSpPr>
        <p:spPr>
          <a:xfrm>
            <a:off x="3336634" y="9409668"/>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pic>
        <p:nvPicPr>
          <p:cNvPr id="9" name="Picture 2" descr="\\soca.local\Category_B_Data\CEOP Cat B\Harm Reduction\Thinkuknow\07 PROJECTS\RSE lessons\Launch\Logos\Respecting me you us_Header black text.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455782" y="127001"/>
            <a:ext cx="4297463" cy="90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36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A3E9AA-F07C-4864-AA3B-B0855EDD0C0C}" type="slidenum">
              <a:rPr lang="en-GB" smtClean="0"/>
              <a:t>‹#›</a:t>
            </a:fld>
            <a:endParaRPr lang="en-GB"/>
          </a:p>
        </p:txBody>
      </p:sp>
      <p:sp>
        <p:nvSpPr>
          <p:cNvPr id="7" name="TextBox 6"/>
          <p:cNvSpPr txBox="1"/>
          <p:nvPr userDrawn="1">
            <p:custDataLst>
              <p:tags r:id="rId1"/>
            </p:custDataLst>
          </p:nvPr>
        </p:nvSpPr>
        <p:spPr>
          <a:xfrm>
            <a:off x="3336634" y="127000"/>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
        <p:nvSpPr>
          <p:cNvPr id="8" name="TextBox 7"/>
          <p:cNvSpPr txBox="1"/>
          <p:nvPr userDrawn="1">
            <p:custDataLst>
              <p:tags r:id="rId2"/>
            </p:custDataLst>
          </p:nvPr>
        </p:nvSpPr>
        <p:spPr>
          <a:xfrm>
            <a:off x="3336634" y="9409668"/>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Tree>
    <p:extLst>
      <p:ext uri="{BB962C8B-B14F-4D97-AF65-F5344CB8AC3E}">
        <p14:creationId xmlns:p14="http://schemas.microsoft.com/office/powerpoint/2010/main" val="344615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A3E9AA-F07C-4864-AA3B-B0855EDD0C0C}" type="slidenum">
              <a:rPr lang="en-GB" smtClean="0"/>
              <a:t>‹#›</a:t>
            </a:fld>
            <a:endParaRPr lang="en-GB"/>
          </a:p>
        </p:txBody>
      </p:sp>
      <p:sp>
        <p:nvSpPr>
          <p:cNvPr id="8" name="TextBox 7"/>
          <p:cNvSpPr txBox="1"/>
          <p:nvPr userDrawn="1">
            <p:custDataLst>
              <p:tags r:id="rId1"/>
            </p:custDataLst>
          </p:nvPr>
        </p:nvSpPr>
        <p:spPr>
          <a:xfrm>
            <a:off x="3336634" y="127000"/>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
        <p:nvSpPr>
          <p:cNvPr id="9" name="TextBox 8"/>
          <p:cNvSpPr txBox="1"/>
          <p:nvPr userDrawn="1">
            <p:custDataLst>
              <p:tags r:id="rId2"/>
            </p:custDataLst>
          </p:nvPr>
        </p:nvSpPr>
        <p:spPr>
          <a:xfrm>
            <a:off x="3336634" y="9409668"/>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Tree>
    <p:extLst>
      <p:ext uri="{BB962C8B-B14F-4D97-AF65-F5344CB8AC3E}">
        <p14:creationId xmlns:p14="http://schemas.microsoft.com/office/powerpoint/2010/main" val="57275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A3E9AA-F07C-4864-AA3B-B0855EDD0C0C}" type="slidenum">
              <a:rPr lang="en-GB" smtClean="0"/>
              <a:t>‹#›</a:t>
            </a:fld>
            <a:endParaRPr lang="en-GB"/>
          </a:p>
        </p:txBody>
      </p:sp>
      <p:sp>
        <p:nvSpPr>
          <p:cNvPr id="10" name="TextBox 9"/>
          <p:cNvSpPr txBox="1"/>
          <p:nvPr userDrawn="1">
            <p:custDataLst>
              <p:tags r:id="rId1"/>
            </p:custDataLst>
          </p:nvPr>
        </p:nvSpPr>
        <p:spPr>
          <a:xfrm>
            <a:off x="3336634" y="127000"/>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
        <p:nvSpPr>
          <p:cNvPr id="11" name="TextBox 10"/>
          <p:cNvSpPr txBox="1"/>
          <p:nvPr userDrawn="1">
            <p:custDataLst>
              <p:tags r:id="rId2"/>
            </p:custDataLst>
          </p:nvPr>
        </p:nvSpPr>
        <p:spPr>
          <a:xfrm>
            <a:off x="3336634" y="9409668"/>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Tree>
    <p:extLst>
      <p:ext uri="{BB962C8B-B14F-4D97-AF65-F5344CB8AC3E}">
        <p14:creationId xmlns:p14="http://schemas.microsoft.com/office/powerpoint/2010/main" val="76151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A3E9AA-F07C-4864-AA3B-B0855EDD0C0C}" type="slidenum">
              <a:rPr lang="en-GB" smtClean="0"/>
              <a:t>‹#›</a:t>
            </a:fld>
            <a:endParaRPr lang="en-GB"/>
          </a:p>
        </p:txBody>
      </p:sp>
      <p:sp>
        <p:nvSpPr>
          <p:cNvPr id="6" name="TextBox 5"/>
          <p:cNvSpPr txBox="1"/>
          <p:nvPr userDrawn="1">
            <p:custDataLst>
              <p:tags r:id="rId1"/>
            </p:custDataLst>
          </p:nvPr>
        </p:nvSpPr>
        <p:spPr>
          <a:xfrm>
            <a:off x="3336634" y="127000"/>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
        <p:nvSpPr>
          <p:cNvPr id="7" name="TextBox 6"/>
          <p:cNvSpPr txBox="1"/>
          <p:nvPr userDrawn="1">
            <p:custDataLst>
              <p:tags r:id="rId2"/>
            </p:custDataLst>
          </p:nvPr>
        </p:nvSpPr>
        <p:spPr>
          <a:xfrm>
            <a:off x="3336634" y="9409668"/>
            <a:ext cx="184731" cy="369332"/>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457200" rtl="0" eaLnBrk="1" latinLnBrk="0" hangingPunct="1">
              <a:buNone/>
            </a:pPr>
            <a:endParaRPr lang="en-GB"/>
          </a:p>
        </p:txBody>
      </p:sp>
    </p:spTree>
    <p:extLst>
      <p:ext uri="{BB962C8B-B14F-4D97-AF65-F5344CB8AC3E}">
        <p14:creationId xmlns:p14="http://schemas.microsoft.com/office/powerpoint/2010/main" val="96046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A3E9AA-F07C-4864-AA3B-B0855EDD0C0C}" type="slidenum">
              <a:rPr lang="en-GB" smtClean="0"/>
              <a:t>‹#›</a:t>
            </a:fld>
            <a:endParaRPr lang="en-GB"/>
          </a:p>
        </p:txBody>
      </p:sp>
    </p:spTree>
    <p:extLst>
      <p:ext uri="{BB962C8B-B14F-4D97-AF65-F5344CB8AC3E}">
        <p14:creationId xmlns:p14="http://schemas.microsoft.com/office/powerpoint/2010/main" val="1190432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A3E9AA-F07C-4864-AA3B-B0855EDD0C0C}" type="slidenum">
              <a:rPr lang="en-GB" smtClean="0"/>
              <a:t>‹#›</a:t>
            </a:fld>
            <a:endParaRPr lang="en-GB"/>
          </a:p>
        </p:txBody>
      </p:sp>
    </p:spTree>
    <p:extLst>
      <p:ext uri="{BB962C8B-B14F-4D97-AF65-F5344CB8AC3E}">
        <p14:creationId xmlns:p14="http://schemas.microsoft.com/office/powerpoint/2010/main" val="3683362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A3E9AA-F07C-4864-AA3B-B0855EDD0C0C}" type="slidenum">
              <a:rPr lang="en-GB" smtClean="0"/>
              <a:t>‹#›</a:t>
            </a:fld>
            <a:endParaRPr lang="en-GB"/>
          </a:p>
        </p:txBody>
      </p:sp>
    </p:spTree>
    <p:extLst>
      <p:ext uri="{BB962C8B-B14F-4D97-AF65-F5344CB8AC3E}">
        <p14:creationId xmlns:p14="http://schemas.microsoft.com/office/powerpoint/2010/main" val="3391775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A3E9AA-F07C-4864-AA3B-B0855EDD0C0C}" type="slidenum">
              <a:rPr lang="en-GB" smtClean="0"/>
              <a:t>‹#›</a:t>
            </a:fld>
            <a:endParaRPr lang="en-GB"/>
          </a:p>
        </p:txBody>
      </p:sp>
      <p:pic>
        <p:nvPicPr>
          <p:cNvPr id="7" name="Picture 2" descr="\\soca.local\Category_B_Data\CEOP Cat B\Harm Reduction\Thinkuknow\07 PROJECTS\RSE lessons\Launch\Logos\Respecting me you us_Header black text.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455782" y="127001"/>
            <a:ext cx="4297463" cy="90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285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89765D-BF77-41CD-9D9E-27A06CAB300A}"/>
              </a:ext>
            </a:extLst>
          </p:cNvPr>
          <p:cNvSpPr>
            <a:spLocks noGrp="1"/>
          </p:cNvSpPr>
          <p:nvPr>
            <p:ph type="ctrTitle"/>
          </p:nvPr>
        </p:nvSpPr>
        <p:spPr/>
        <p:txBody>
          <a:bodyPr/>
          <a:lstStyle/>
          <a:p>
            <a:r>
              <a:rPr lang="en-GB" dirty="0"/>
              <a:t>Worksheet: Beliefs survey</a:t>
            </a:r>
          </a:p>
        </p:txBody>
      </p:sp>
      <p:sp>
        <p:nvSpPr>
          <p:cNvPr id="6" name="TextBox 5">
            <a:extLst>
              <a:ext uri="{FF2B5EF4-FFF2-40B4-BE49-F238E27FC236}">
                <a16:creationId xmlns:a16="http://schemas.microsoft.com/office/drawing/2014/main" id="{8D76FFE9-22EA-4494-A61B-5233773AB30A}"/>
              </a:ext>
            </a:extLst>
          </p:cNvPr>
          <p:cNvSpPr txBox="1"/>
          <p:nvPr/>
        </p:nvSpPr>
        <p:spPr>
          <a:xfrm>
            <a:off x="481022" y="1603612"/>
            <a:ext cx="6124494" cy="646331"/>
          </a:xfrm>
          <a:prstGeom prst="rect">
            <a:avLst/>
          </a:prstGeom>
          <a:noFill/>
        </p:spPr>
        <p:txBody>
          <a:bodyPr wrap="square" rtlCol="0">
            <a:spAutoFit/>
          </a:bodyPr>
          <a:lstStyle/>
          <a:p>
            <a:r>
              <a:rPr lang="en-GB" b="1" dirty="0">
                <a:solidFill>
                  <a:srgbClr val="009999"/>
                </a:solidFill>
                <a:latin typeface="Open Sans" pitchFamily="2" charset="0"/>
                <a:ea typeface="Open Sans" pitchFamily="2" charset="0"/>
                <a:cs typeface="Open Sans" pitchFamily="2" charset="0"/>
              </a:rPr>
              <a:t>1. Rate how much you agree with each of these statements:</a:t>
            </a:r>
          </a:p>
        </p:txBody>
      </p:sp>
      <p:sp>
        <p:nvSpPr>
          <p:cNvPr id="7" name="TextBox 6">
            <a:extLst>
              <a:ext uri="{FF2B5EF4-FFF2-40B4-BE49-F238E27FC236}">
                <a16:creationId xmlns:a16="http://schemas.microsoft.com/office/drawing/2014/main" id="{1D8DFAAB-F6BA-4BEA-BAD4-91425360414E}"/>
              </a:ext>
            </a:extLst>
          </p:cNvPr>
          <p:cNvSpPr txBox="1"/>
          <p:nvPr/>
        </p:nvSpPr>
        <p:spPr>
          <a:xfrm>
            <a:off x="481022" y="7556474"/>
            <a:ext cx="6124494" cy="646331"/>
          </a:xfrm>
          <a:prstGeom prst="rect">
            <a:avLst/>
          </a:prstGeom>
          <a:noFill/>
        </p:spPr>
        <p:txBody>
          <a:bodyPr wrap="square" rtlCol="0">
            <a:spAutoFit/>
          </a:bodyPr>
          <a:lstStyle/>
          <a:p>
            <a:r>
              <a:rPr lang="en-GB" b="1" dirty="0">
                <a:solidFill>
                  <a:srgbClr val="009999"/>
                </a:solidFill>
                <a:latin typeface="Open Sans" pitchFamily="2" charset="0"/>
                <a:ea typeface="Open Sans" pitchFamily="2" charset="0"/>
                <a:cs typeface="Open Sans" pitchFamily="2" charset="0"/>
              </a:rPr>
              <a:t>2. After this lesson, how confident do you feel about your ability to be a positive bystander (in general)?</a:t>
            </a:r>
          </a:p>
        </p:txBody>
      </p:sp>
      <p:sp>
        <p:nvSpPr>
          <p:cNvPr id="9" name="TextBox 8">
            <a:extLst>
              <a:ext uri="{FF2B5EF4-FFF2-40B4-BE49-F238E27FC236}">
                <a16:creationId xmlns:a16="http://schemas.microsoft.com/office/drawing/2014/main" id="{6BA6F341-B35E-484A-83BD-4F8055AB69D9}"/>
              </a:ext>
            </a:extLst>
          </p:cNvPr>
          <p:cNvSpPr txBox="1"/>
          <p:nvPr/>
        </p:nvSpPr>
        <p:spPr>
          <a:xfrm>
            <a:off x="481022" y="2359410"/>
            <a:ext cx="6124494" cy="5262979"/>
          </a:xfrm>
          <a:prstGeom prst="rect">
            <a:avLst/>
          </a:prstGeom>
          <a:noFill/>
        </p:spPr>
        <p:txBody>
          <a:bodyPr wrap="square" rtlCol="0">
            <a:spAutoFit/>
          </a:bodyPr>
          <a:lstStyle/>
          <a:p>
            <a:r>
              <a:rPr lang="en-GB" sz="1600" b="1" dirty="0">
                <a:latin typeface="Open Sans" pitchFamily="2" charset="0"/>
                <a:ea typeface="Open Sans" pitchFamily="2" charset="0"/>
                <a:cs typeface="Open Sans" pitchFamily="2" charset="0"/>
              </a:rPr>
              <a:t>If a young person notices someone doing or saying something that could upset someone else, they should generally just mind their own business</a:t>
            </a: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r>
              <a:rPr lang="en-GB" sz="1600" b="1" dirty="0">
                <a:latin typeface="Open Sans" pitchFamily="2" charset="0"/>
                <a:ea typeface="Open Sans" pitchFamily="2" charset="0"/>
                <a:cs typeface="Open Sans" pitchFamily="2" charset="0"/>
              </a:rPr>
              <a:t>We all have a responsibility to care about other people.</a:t>
            </a: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r>
              <a:rPr lang="en-GB" sz="1600" b="1" dirty="0">
                <a:latin typeface="Open Sans" pitchFamily="2" charset="0"/>
                <a:ea typeface="Open Sans" pitchFamily="2" charset="0"/>
                <a:cs typeface="Open Sans" pitchFamily="2" charset="0"/>
              </a:rPr>
              <a:t>In life people should stand up for each other more.</a:t>
            </a: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r>
              <a:rPr lang="en-GB" sz="1600" b="1" dirty="0">
                <a:latin typeface="Open Sans" pitchFamily="2" charset="0"/>
                <a:ea typeface="Open Sans" pitchFamily="2" charset="0"/>
                <a:cs typeface="Open Sans" pitchFamily="2" charset="0"/>
              </a:rPr>
              <a:t>Offending someone is ok if it was meant to be a joke.</a:t>
            </a: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a:p>
            <a:endParaRPr lang="en-GB" sz="1600" b="1" dirty="0">
              <a:latin typeface="Open Sans" pitchFamily="2" charset="0"/>
              <a:ea typeface="Open Sans" pitchFamily="2" charset="0"/>
              <a:cs typeface="Open Sans" pitchFamily="2" charset="0"/>
            </a:endParaRPr>
          </a:p>
        </p:txBody>
      </p:sp>
      <p:grpSp>
        <p:nvGrpSpPr>
          <p:cNvPr id="2" name="Group 1">
            <a:extLst>
              <a:ext uri="{FF2B5EF4-FFF2-40B4-BE49-F238E27FC236}">
                <a16:creationId xmlns:a16="http://schemas.microsoft.com/office/drawing/2014/main" id="{094090B6-F6ED-4397-8C69-3727724A9125}"/>
              </a:ext>
            </a:extLst>
          </p:cNvPr>
          <p:cNvGrpSpPr/>
          <p:nvPr/>
        </p:nvGrpSpPr>
        <p:grpSpPr>
          <a:xfrm>
            <a:off x="181785" y="3341867"/>
            <a:ext cx="6124494" cy="670770"/>
            <a:chOff x="181785" y="3341867"/>
            <a:chExt cx="6124494" cy="670770"/>
          </a:xfrm>
        </p:grpSpPr>
        <p:sp>
          <p:nvSpPr>
            <p:cNvPr id="8" name="TextBox 7">
              <a:extLst>
                <a:ext uri="{FF2B5EF4-FFF2-40B4-BE49-F238E27FC236}">
                  <a16:creationId xmlns:a16="http://schemas.microsoft.com/office/drawing/2014/main" id="{E48B1D3B-EF8A-4C96-80CF-B000FC65BC93}"/>
                </a:ext>
              </a:extLst>
            </p:cNvPr>
            <p:cNvSpPr txBox="1"/>
            <p:nvPr/>
          </p:nvSpPr>
          <p:spPr>
            <a:xfrm>
              <a:off x="530525" y="3341867"/>
              <a:ext cx="5184475" cy="461665"/>
            </a:xfrm>
            <a:prstGeom prst="rect">
              <a:avLst/>
            </a:prstGeom>
            <a:noFill/>
          </p:spPr>
          <p:txBody>
            <a:bodyPr wrap="square" rtlCol="0">
              <a:spAutoFit/>
            </a:bodyPr>
            <a:lstStyle/>
            <a:p>
              <a:pPr algn="ct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endParaRPr lang="en-GB" sz="2400" dirty="0">
                <a:solidFill>
                  <a:srgbClr val="565EDB"/>
                </a:solidFill>
                <a:latin typeface="Open Sans" pitchFamily="2" charset="0"/>
                <a:ea typeface="Open Sans" pitchFamily="2" charset="0"/>
                <a:cs typeface="Open Sans" pitchFamily="2" charset="0"/>
              </a:endParaRPr>
            </a:p>
          </p:txBody>
        </p:sp>
        <p:sp>
          <p:nvSpPr>
            <p:cNvPr id="10" name="TextBox 9">
              <a:extLst>
                <a:ext uri="{FF2B5EF4-FFF2-40B4-BE49-F238E27FC236}">
                  <a16:creationId xmlns:a16="http://schemas.microsoft.com/office/drawing/2014/main" id="{BA97D10F-432F-4467-90B4-766007789156}"/>
                </a:ext>
              </a:extLst>
            </p:cNvPr>
            <p:cNvSpPr txBox="1"/>
            <p:nvPr/>
          </p:nvSpPr>
          <p:spPr>
            <a:xfrm>
              <a:off x="181785" y="3674083"/>
              <a:ext cx="6124494" cy="338554"/>
            </a:xfrm>
            <a:prstGeom prst="rect">
              <a:avLst/>
            </a:prstGeom>
            <a:noFill/>
          </p:spPr>
          <p:txBody>
            <a:bodyPr wrap="square" rtlCol="0">
              <a:spAutoFit/>
            </a:bodyPr>
            <a:lstStyle/>
            <a:p>
              <a:r>
                <a:rPr lang="en-GB" sz="1600" dirty="0">
                  <a:latin typeface="Open Sans" pitchFamily="2" charset="0"/>
                  <a:ea typeface="Open Sans" pitchFamily="2" charset="0"/>
                  <a:cs typeface="Open Sans" pitchFamily="2" charset="0"/>
                </a:rPr>
                <a:t>	Strongly disagree 	                  			Strongly agree</a:t>
              </a:r>
            </a:p>
          </p:txBody>
        </p:sp>
      </p:grpSp>
      <p:grpSp>
        <p:nvGrpSpPr>
          <p:cNvPr id="24" name="Group 23">
            <a:extLst>
              <a:ext uri="{FF2B5EF4-FFF2-40B4-BE49-F238E27FC236}">
                <a16:creationId xmlns:a16="http://schemas.microsoft.com/office/drawing/2014/main" id="{80C9C0D7-E357-44AD-BD45-AA9EB545799A}"/>
              </a:ext>
            </a:extLst>
          </p:cNvPr>
          <p:cNvGrpSpPr/>
          <p:nvPr/>
        </p:nvGrpSpPr>
        <p:grpSpPr>
          <a:xfrm>
            <a:off x="181785" y="4507562"/>
            <a:ext cx="6124494" cy="670770"/>
            <a:chOff x="181785" y="3341867"/>
            <a:chExt cx="6124494" cy="670770"/>
          </a:xfrm>
        </p:grpSpPr>
        <p:sp>
          <p:nvSpPr>
            <p:cNvPr id="25" name="TextBox 24">
              <a:extLst>
                <a:ext uri="{FF2B5EF4-FFF2-40B4-BE49-F238E27FC236}">
                  <a16:creationId xmlns:a16="http://schemas.microsoft.com/office/drawing/2014/main" id="{2FD6CD3D-4080-45BC-BCBA-3DEA04FF397B}"/>
                </a:ext>
              </a:extLst>
            </p:cNvPr>
            <p:cNvSpPr txBox="1"/>
            <p:nvPr/>
          </p:nvSpPr>
          <p:spPr>
            <a:xfrm>
              <a:off x="530525" y="3341867"/>
              <a:ext cx="5184475" cy="461665"/>
            </a:xfrm>
            <a:prstGeom prst="rect">
              <a:avLst/>
            </a:prstGeom>
            <a:noFill/>
          </p:spPr>
          <p:txBody>
            <a:bodyPr wrap="square" rtlCol="0">
              <a:spAutoFit/>
            </a:bodyPr>
            <a:lstStyle/>
            <a:p>
              <a:pPr algn="ct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endParaRPr lang="en-GB" sz="2400" dirty="0">
                <a:solidFill>
                  <a:srgbClr val="565EDB"/>
                </a:solidFill>
                <a:latin typeface="Open Sans" pitchFamily="2" charset="0"/>
                <a:ea typeface="Open Sans" pitchFamily="2" charset="0"/>
                <a:cs typeface="Open Sans" pitchFamily="2" charset="0"/>
              </a:endParaRPr>
            </a:p>
          </p:txBody>
        </p:sp>
        <p:sp>
          <p:nvSpPr>
            <p:cNvPr id="26" name="TextBox 25">
              <a:extLst>
                <a:ext uri="{FF2B5EF4-FFF2-40B4-BE49-F238E27FC236}">
                  <a16:creationId xmlns:a16="http://schemas.microsoft.com/office/drawing/2014/main" id="{6C505466-2CF7-426C-81DB-49A3C46D944F}"/>
                </a:ext>
              </a:extLst>
            </p:cNvPr>
            <p:cNvSpPr txBox="1"/>
            <p:nvPr/>
          </p:nvSpPr>
          <p:spPr>
            <a:xfrm>
              <a:off x="181785" y="3674083"/>
              <a:ext cx="6124494" cy="338554"/>
            </a:xfrm>
            <a:prstGeom prst="rect">
              <a:avLst/>
            </a:prstGeom>
            <a:noFill/>
          </p:spPr>
          <p:txBody>
            <a:bodyPr wrap="square" rtlCol="0">
              <a:spAutoFit/>
            </a:bodyPr>
            <a:lstStyle/>
            <a:p>
              <a:r>
                <a:rPr lang="en-GB" sz="1600" dirty="0">
                  <a:latin typeface="Open Sans" pitchFamily="2" charset="0"/>
                  <a:ea typeface="Open Sans" pitchFamily="2" charset="0"/>
                  <a:cs typeface="Open Sans" pitchFamily="2" charset="0"/>
                </a:rPr>
                <a:t>	Strongly disagree 	                  			Strongly agree</a:t>
              </a:r>
            </a:p>
          </p:txBody>
        </p:sp>
      </p:grpSp>
      <p:grpSp>
        <p:nvGrpSpPr>
          <p:cNvPr id="27" name="Group 26">
            <a:extLst>
              <a:ext uri="{FF2B5EF4-FFF2-40B4-BE49-F238E27FC236}">
                <a16:creationId xmlns:a16="http://schemas.microsoft.com/office/drawing/2014/main" id="{3943A9DE-24A1-4937-B04A-07F8C542F5B5}"/>
              </a:ext>
            </a:extLst>
          </p:cNvPr>
          <p:cNvGrpSpPr/>
          <p:nvPr/>
        </p:nvGrpSpPr>
        <p:grpSpPr>
          <a:xfrm>
            <a:off x="181785" y="5744747"/>
            <a:ext cx="6124494" cy="670770"/>
            <a:chOff x="181785" y="3341867"/>
            <a:chExt cx="6124494" cy="670770"/>
          </a:xfrm>
        </p:grpSpPr>
        <p:sp>
          <p:nvSpPr>
            <p:cNvPr id="28" name="TextBox 27">
              <a:extLst>
                <a:ext uri="{FF2B5EF4-FFF2-40B4-BE49-F238E27FC236}">
                  <a16:creationId xmlns:a16="http://schemas.microsoft.com/office/drawing/2014/main" id="{347D75AD-DDB9-445C-B3EA-568BE77332A0}"/>
                </a:ext>
              </a:extLst>
            </p:cNvPr>
            <p:cNvSpPr txBox="1"/>
            <p:nvPr/>
          </p:nvSpPr>
          <p:spPr>
            <a:xfrm>
              <a:off x="530525" y="3341867"/>
              <a:ext cx="5184475" cy="461665"/>
            </a:xfrm>
            <a:prstGeom prst="rect">
              <a:avLst/>
            </a:prstGeom>
            <a:noFill/>
          </p:spPr>
          <p:txBody>
            <a:bodyPr wrap="square" rtlCol="0">
              <a:spAutoFit/>
            </a:bodyPr>
            <a:lstStyle/>
            <a:p>
              <a:pPr algn="ct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endParaRPr lang="en-GB" sz="2400" dirty="0">
                <a:solidFill>
                  <a:srgbClr val="565EDB"/>
                </a:solidFill>
                <a:latin typeface="Open Sans" pitchFamily="2" charset="0"/>
                <a:ea typeface="Open Sans" pitchFamily="2" charset="0"/>
                <a:cs typeface="Open Sans" pitchFamily="2" charset="0"/>
              </a:endParaRPr>
            </a:p>
          </p:txBody>
        </p:sp>
        <p:sp>
          <p:nvSpPr>
            <p:cNvPr id="29" name="TextBox 28">
              <a:extLst>
                <a:ext uri="{FF2B5EF4-FFF2-40B4-BE49-F238E27FC236}">
                  <a16:creationId xmlns:a16="http://schemas.microsoft.com/office/drawing/2014/main" id="{A9393963-AA85-4248-9C1D-E2551DE04E5F}"/>
                </a:ext>
              </a:extLst>
            </p:cNvPr>
            <p:cNvSpPr txBox="1"/>
            <p:nvPr/>
          </p:nvSpPr>
          <p:spPr>
            <a:xfrm>
              <a:off x="181785" y="3674083"/>
              <a:ext cx="6124494" cy="338554"/>
            </a:xfrm>
            <a:prstGeom prst="rect">
              <a:avLst/>
            </a:prstGeom>
            <a:noFill/>
          </p:spPr>
          <p:txBody>
            <a:bodyPr wrap="square" rtlCol="0">
              <a:spAutoFit/>
            </a:bodyPr>
            <a:lstStyle/>
            <a:p>
              <a:r>
                <a:rPr lang="en-GB" sz="1600" dirty="0">
                  <a:latin typeface="Open Sans" pitchFamily="2" charset="0"/>
                  <a:ea typeface="Open Sans" pitchFamily="2" charset="0"/>
                  <a:cs typeface="Open Sans" pitchFamily="2" charset="0"/>
                </a:rPr>
                <a:t>	Strongly disagree 	                  			Strongly agree</a:t>
              </a:r>
            </a:p>
          </p:txBody>
        </p:sp>
      </p:grpSp>
      <p:grpSp>
        <p:nvGrpSpPr>
          <p:cNvPr id="30" name="Group 29">
            <a:extLst>
              <a:ext uri="{FF2B5EF4-FFF2-40B4-BE49-F238E27FC236}">
                <a16:creationId xmlns:a16="http://schemas.microsoft.com/office/drawing/2014/main" id="{181C8001-9D0A-4005-8BE7-6FF60F0E20BA}"/>
              </a:ext>
            </a:extLst>
          </p:cNvPr>
          <p:cNvGrpSpPr/>
          <p:nvPr/>
        </p:nvGrpSpPr>
        <p:grpSpPr>
          <a:xfrm>
            <a:off x="252484" y="6830971"/>
            <a:ext cx="6124494" cy="670770"/>
            <a:chOff x="181785" y="3341867"/>
            <a:chExt cx="6124494" cy="670770"/>
          </a:xfrm>
        </p:grpSpPr>
        <p:sp>
          <p:nvSpPr>
            <p:cNvPr id="31" name="TextBox 30">
              <a:extLst>
                <a:ext uri="{FF2B5EF4-FFF2-40B4-BE49-F238E27FC236}">
                  <a16:creationId xmlns:a16="http://schemas.microsoft.com/office/drawing/2014/main" id="{2308770B-8838-4A3C-BD1C-59E5BFCAC660}"/>
                </a:ext>
              </a:extLst>
            </p:cNvPr>
            <p:cNvSpPr txBox="1"/>
            <p:nvPr/>
          </p:nvSpPr>
          <p:spPr>
            <a:xfrm>
              <a:off x="530525" y="3341867"/>
              <a:ext cx="5184475" cy="461665"/>
            </a:xfrm>
            <a:prstGeom prst="rect">
              <a:avLst/>
            </a:prstGeom>
            <a:noFill/>
          </p:spPr>
          <p:txBody>
            <a:bodyPr wrap="square" rtlCol="0">
              <a:spAutoFit/>
            </a:bodyPr>
            <a:lstStyle/>
            <a:p>
              <a:pPr algn="ct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endParaRPr lang="en-GB" sz="2400" dirty="0">
                <a:solidFill>
                  <a:srgbClr val="565EDB"/>
                </a:solidFill>
                <a:latin typeface="Open Sans" pitchFamily="2" charset="0"/>
                <a:ea typeface="Open Sans" pitchFamily="2" charset="0"/>
                <a:cs typeface="Open Sans" pitchFamily="2" charset="0"/>
              </a:endParaRPr>
            </a:p>
          </p:txBody>
        </p:sp>
        <p:sp>
          <p:nvSpPr>
            <p:cNvPr id="32" name="TextBox 31">
              <a:extLst>
                <a:ext uri="{FF2B5EF4-FFF2-40B4-BE49-F238E27FC236}">
                  <a16:creationId xmlns:a16="http://schemas.microsoft.com/office/drawing/2014/main" id="{97206552-3DE2-408F-A742-3203CB170F9A}"/>
                </a:ext>
              </a:extLst>
            </p:cNvPr>
            <p:cNvSpPr txBox="1"/>
            <p:nvPr/>
          </p:nvSpPr>
          <p:spPr>
            <a:xfrm>
              <a:off x="181785" y="3674083"/>
              <a:ext cx="6124494" cy="338554"/>
            </a:xfrm>
            <a:prstGeom prst="rect">
              <a:avLst/>
            </a:prstGeom>
            <a:noFill/>
          </p:spPr>
          <p:txBody>
            <a:bodyPr wrap="square" rtlCol="0">
              <a:spAutoFit/>
            </a:bodyPr>
            <a:lstStyle/>
            <a:p>
              <a:r>
                <a:rPr lang="en-GB" sz="1600" dirty="0">
                  <a:latin typeface="Open Sans" pitchFamily="2" charset="0"/>
                  <a:ea typeface="Open Sans" pitchFamily="2" charset="0"/>
                  <a:cs typeface="Open Sans" pitchFamily="2" charset="0"/>
                </a:rPr>
                <a:t>	Strongly disagree 	                  			Strongly agree</a:t>
              </a:r>
            </a:p>
          </p:txBody>
        </p:sp>
      </p:grpSp>
      <p:grpSp>
        <p:nvGrpSpPr>
          <p:cNvPr id="33" name="Group 32">
            <a:extLst>
              <a:ext uri="{FF2B5EF4-FFF2-40B4-BE49-F238E27FC236}">
                <a16:creationId xmlns:a16="http://schemas.microsoft.com/office/drawing/2014/main" id="{A91A6A1C-7986-4DDC-8772-16C2314E0925}"/>
              </a:ext>
            </a:extLst>
          </p:cNvPr>
          <p:cNvGrpSpPr/>
          <p:nvPr/>
        </p:nvGrpSpPr>
        <p:grpSpPr>
          <a:xfrm>
            <a:off x="258244" y="8328882"/>
            <a:ext cx="6447355" cy="916991"/>
            <a:chOff x="181784" y="3341867"/>
            <a:chExt cx="6447355" cy="916991"/>
          </a:xfrm>
        </p:grpSpPr>
        <p:sp>
          <p:nvSpPr>
            <p:cNvPr id="34" name="TextBox 33">
              <a:extLst>
                <a:ext uri="{FF2B5EF4-FFF2-40B4-BE49-F238E27FC236}">
                  <a16:creationId xmlns:a16="http://schemas.microsoft.com/office/drawing/2014/main" id="{3E70F1DA-E0CC-4048-815F-2CD4F3F3344A}"/>
                </a:ext>
              </a:extLst>
            </p:cNvPr>
            <p:cNvSpPr txBox="1"/>
            <p:nvPr/>
          </p:nvSpPr>
          <p:spPr>
            <a:xfrm>
              <a:off x="530525" y="3341867"/>
              <a:ext cx="5184475" cy="461665"/>
            </a:xfrm>
            <a:prstGeom prst="rect">
              <a:avLst/>
            </a:prstGeom>
            <a:noFill/>
          </p:spPr>
          <p:txBody>
            <a:bodyPr wrap="square" rtlCol="0">
              <a:spAutoFit/>
            </a:bodyPr>
            <a:lstStyle/>
            <a:p>
              <a:pPr algn="ct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r>
                <a:rPr lang="en-GB" sz="2400" dirty="0"/>
                <a:t>---------</a:t>
              </a:r>
              <a:r>
                <a:rPr lang="en-GB" sz="2400" dirty="0">
                  <a:sym typeface="Wingdings 2" panose="05020102010507070707" pitchFamily="18" charset="2"/>
                </a:rPr>
                <a:t></a:t>
              </a:r>
              <a:endParaRPr lang="en-GB" sz="2400" dirty="0">
                <a:solidFill>
                  <a:srgbClr val="565EDB"/>
                </a:solidFill>
                <a:latin typeface="Open Sans" pitchFamily="2" charset="0"/>
                <a:ea typeface="Open Sans" pitchFamily="2" charset="0"/>
                <a:cs typeface="Open Sans" pitchFamily="2" charset="0"/>
              </a:endParaRPr>
            </a:p>
          </p:txBody>
        </p:sp>
        <p:sp>
          <p:nvSpPr>
            <p:cNvPr id="35" name="TextBox 34">
              <a:extLst>
                <a:ext uri="{FF2B5EF4-FFF2-40B4-BE49-F238E27FC236}">
                  <a16:creationId xmlns:a16="http://schemas.microsoft.com/office/drawing/2014/main" id="{6D83733B-23DB-4926-ACEF-8251908530B1}"/>
                </a:ext>
              </a:extLst>
            </p:cNvPr>
            <p:cNvSpPr txBox="1"/>
            <p:nvPr/>
          </p:nvSpPr>
          <p:spPr>
            <a:xfrm>
              <a:off x="181784" y="3674083"/>
              <a:ext cx="6447355" cy="584775"/>
            </a:xfrm>
            <a:prstGeom prst="rect">
              <a:avLst/>
            </a:prstGeom>
            <a:noFill/>
          </p:spPr>
          <p:txBody>
            <a:bodyPr wrap="square" rtlCol="0">
              <a:spAutoFit/>
            </a:bodyPr>
            <a:lstStyle/>
            <a:p>
              <a:r>
                <a:rPr lang="en-GB" sz="1600" dirty="0">
                  <a:latin typeface="Open Sans" pitchFamily="2" charset="0"/>
                  <a:ea typeface="Open Sans" pitchFamily="2" charset="0"/>
                  <a:cs typeface="Open Sans" pitchFamily="2" charset="0"/>
                </a:rPr>
                <a:t>	Not confident at all 					Very confident			</a:t>
              </a:r>
            </a:p>
          </p:txBody>
        </p:sp>
      </p:grpSp>
      <p:sp>
        <p:nvSpPr>
          <p:cNvPr id="39" name="Text Placeholder 7">
            <a:extLst>
              <a:ext uri="{FF2B5EF4-FFF2-40B4-BE49-F238E27FC236}">
                <a16:creationId xmlns:a16="http://schemas.microsoft.com/office/drawing/2014/main" id="{00A4BFE0-C244-44A9-B667-5F779A56B0E1}"/>
              </a:ext>
            </a:extLst>
          </p:cNvPr>
          <p:cNvSpPr>
            <a:spLocks noGrp="1"/>
          </p:cNvSpPr>
          <p:nvPr>
            <p:ph type="body" sz="quarter" idx="13"/>
          </p:nvPr>
        </p:nvSpPr>
        <p:spPr>
          <a:xfrm>
            <a:off x="1950244" y="9485101"/>
            <a:ext cx="2957512" cy="287337"/>
          </a:xfrm>
        </p:spPr>
        <p:txBody>
          <a:bodyPr/>
          <a:lstStyle/>
          <a:p>
            <a:r>
              <a:rPr lang="en-GB" dirty="0"/>
              <a:t>Being a positive bystander</a:t>
            </a:r>
          </a:p>
        </p:txBody>
      </p:sp>
    </p:spTree>
    <p:extLst>
      <p:ext uri="{BB962C8B-B14F-4D97-AF65-F5344CB8AC3E}">
        <p14:creationId xmlns:p14="http://schemas.microsoft.com/office/powerpoint/2010/main" val="426945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ABEC69B-9B8E-401F-BFB4-F21907D0EE48}"/>
              </a:ext>
            </a:extLst>
          </p:cNvPr>
          <p:cNvSpPr>
            <a:spLocks noGrp="1"/>
          </p:cNvSpPr>
          <p:nvPr>
            <p:ph type="ctrTitle"/>
          </p:nvPr>
        </p:nvSpPr>
        <p:spPr/>
        <p:txBody>
          <a:bodyPr/>
          <a:lstStyle/>
          <a:p>
            <a:r>
              <a:rPr lang="en-GB" dirty="0"/>
              <a:t>Worksheet: Which rights are being broken?</a:t>
            </a:r>
          </a:p>
        </p:txBody>
      </p:sp>
      <p:sp>
        <p:nvSpPr>
          <p:cNvPr id="8" name="Text Placeholder 7">
            <a:extLst>
              <a:ext uri="{FF2B5EF4-FFF2-40B4-BE49-F238E27FC236}">
                <a16:creationId xmlns:a16="http://schemas.microsoft.com/office/drawing/2014/main" id="{67BF53D1-42DB-4F2D-BFFB-500422F38101}"/>
              </a:ext>
            </a:extLst>
          </p:cNvPr>
          <p:cNvSpPr>
            <a:spLocks noGrp="1"/>
          </p:cNvSpPr>
          <p:nvPr>
            <p:ph type="body" sz="quarter" idx="13"/>
          </p:nvPr>
        </p:nvSpPr>
        <p:spPr/>
        <p:txBody>
          <a:bodyPr/>
          <a:lstStyle/>
          <a:p>
            <a:r>
              <a:rPr lang="en-GB" dirty="0"/>
              <a:t>Rights in relationships</a:t>
            </a:r>
          </a:p>
        </p:txBody>
      </p:sp>
      <p:graphicFrame>
        <p:nvGraphicFramePr>
          <p:cNvPr id="9" name="Table 8">
            <a:extLst>
              <a:ext uri="{FF2B5EF4-FFF2-40B4-BE49-F238E27FC236}">
                <a16:creationId xmlns:a16="http://schemas.microsoft.com/office/drawing/2014/main" id="{DED6490A-2777-4246-AB8F-A7E6BDE9307E}"/>
              </a:ext>
            </a:extLst>
          </p:cNvPr>
          <p:cNvGraphicFramePr>
            <a:graphicFrameLocks noGrp="1"/>
          </p:cNvGraphicFramePr>
          <p:nvPr>
            <p:extLst>
              <p:ext uri="{D42A27DB-BD31-4B8C-83A1-F6EECF244321}">
                <p14:modId xmlns:p14="http://schemas.microsoft.com/office/powerpoint/2010/main" val="409914892"/>
              </p:ext>
            </p:extLst>
          </p:nvPr>
        </p:nvGraphicFramePr>
        <p:xfrm>
          <a:off x="232332" y="1559254"/>
          <a:ext cx="6393336" cy="7520787"/>
        </p:xfrm>
        <a:graphic>
          <a:graphicData uri="http://schemas.openxmlformats.org/drawingml/2006/table">
            <a:tbl>
              <a:tblPr firstRow="1" bandRow="1">
                <a:tableStyleId>{5C22544A-7EE6-4342-B048-85BDC9FD1C3A}</a:tableStyleId>
              </a:tblPr>
              <a:tblGrid>
                <a:gridCol w="1598334">
                  <a:extLst>
                    <a:ext uri="{9D8B030D-6E8A-4147-A177-3AD203B41FA5}">
                      <a16:colId xmlns:a16="http://schemas.microsoft.com/office/drawing/2014/main" val="3173888656"/>
                    </a:ext>
                  </a:extLst>
                </a:gridCol>
                <a:gridCol w="1598334">
                  <a:extLst>
                    <a:ext uri="{9D8B030D-6E8A-4147-A177-3AD203B41FA5}">
                      <a16:colId xmlns:a16="http://schemas.microsoft.com/office/drawing/2014/main" val="1310139606"/>
                    </a:ext>
                  </a:extLst>
                </a:gridCol>
                <a:gridCol w="1562100">
                  <a:extLst>
                    <a:ext uri="{9D8B030D-6E8A-4147-A177-3AD203B41FA5}">
                      <a16:colId xmlns:a16="http://schemas.microsoft.com/office/drawing/2014/main" val="1290195161"/>
                    </a:ext>
                  </a:extLst>
                </a:gridCol>
                <a:gridCol w="1634568">
                  <a:extLst>
                    <a:ext uri="{9D8B030D-6E8A-4147-A177-3AD203B41FA5}">
                      <a16:colId xmlns:a16="http://schemas.microsoft.com/office/drawing/2014/main" val="3973567199"/>
                    </a:ext>
                  </a:extLst>
                </a:gridCol>
              </a:tblGrid>
              <a:tr h="2026076">
                <a:tc>
                  <a:txBody>
                    <a:bodyPr/>
                    <a:lstStyle/>
                    <a:p>
                      <a:r>
                        <a:rPr lang="en-GB" sz="1000" dirty="0">
                          <a:solidFill>
                            <a:sysClr val="windowText" lastClr="000000"/>
                          </a:solidFill>
                          <a:latin typeface="Open Sans" pitchFamily="2" charset="0"/>
                          <a:ea typeface="Open Sans" pitchFamily="2" charset="0"/>
                          <a:cs typeface="Open Sans" pitchFamily="2" charset="0"/>
                        </a:rPr>
                        <a:t>Every child has the right to:</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ysClr val="windowText" lastClr="000000"/>
                          </a:solidFill>
                          <a:latin typeface="Open Sans" pitchFamily="2" charset="0"/>
                          <a:ea typeface="Open Sans" pitchFamily="2" charset="0"/>
                          <a:cs typeface="Open Sans" pitchFamily="2" charset="0"/>
                        </a:rPr>
                        <a:t>Mubeen is wondering whether he might be bisexual. In his relationships and sex education, the teacher talks about flirting, romance and sexual activities as if they always take place between boys and girls (never between boys, or between girls).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ysClr val="windowText" lastClr="000000"/>
                          </a:solidFill>
                          <a:latin typeface="Open Sans" pitchFamily="2" charset="0"/>
                          <a:ea typeface="Open Sans" pitchFamily="2" charset="0"/>
                          <a:cs typeface="Open Sans" pitchFamily="2" charset="0"/>
                        </a:rPr>
                        <a:t>Shauna is regularly teased and made fun of by people in her year at school because of her taste in music and her 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a:solidFill>
                            <a:sysClr val="windowText" lastClr="000000"/>
                          </a:solidFill>
                          <a:latin typeface="Open Sans" pitchFamily="2" charset="0"/>
                          <a:ea typeface="Open Sans" pitchFamily="2" charset="0"/>
                          <a:cs typeface="Open Sans" pitchFamily="2" charset="0"/>
                        </a:rPr>
                        <a:t>Tina and Ben are girl- and boyfriend (in year 11). Ben shared some personal stuff and told Tina he loved her in a messaging chat one evening. Last week Tina showed some of her friends his messages and they’ve been teasing him ever since.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9726217"/>
                  </a:ext>
                </a:extLst>
              </a:tr>
              <a:tr h="308136">
                <a:tc>
                  <a:txBody>
                    <a:bodyPr/>
                    <a:lstStyle/>
                    <a:p>
                      <a:r>
                        <a:rPr lang="en-GB" sz="1000" dirty="0">
                          <a:solidFill>
                            <a:sysClr val="windowText" lastClr="000000"/>
                          </a:solidFill>
                          <a:latin typeface="Open Sans" pitchFamily="2" charset="0"/>
                          <a:ea typeface="Open Sans" pitchFamily="2" charset="0"/>
                          <a:cs typeface="Open Sans" pitchFamily="2" charset="0"/>
                        </a:rPr>
                        <a:t>An identity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3296907"/>
                  </a:ext>
                </a:extLst>
              </a:tr>
              <a:tr h="293463">
                <a:tc>
                  <a:txBody>
                    <a:bodyPr/>
                    <a:lstStyle/>
                    <a:p>
                      <a:r>
                        <a:rPr lang="en-GB" sz="1000" dirty="0">
                          <a:solidFill>
                            <a:sysClr val="windowText" lastClr="000000"/>
                          </a:solidFill>
                          <a:latin typeface="Open Sans" pitchFamily="2" charset="0"/>
                          <a:ea typeface="Open Sans" pitchFamily="2" charset="0"/>
                          <a:cs typeface="Open Sans" pitchFamily="2" charset="0"/>
                        </a:rPr>
                        <a:t>Privacy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dirty="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0214747"/>
                  </a:ext>
                </a:extLst>
              </a:tr>
              <a:tr h="788377">
                <a:tc>
                  <a:txBody>
                    <a:bodyPr/>
                    <a:lstStyle/>
                    <a:p>
                      <a:r>
                        <a:rPr lang="en-GB" sz="1000" dirty="0">
                          <a:solidFill>
                            <a:sysClr val="windowText" lastClr="000000"/>
                          </a:solidFill>
                          <a:latin typeface="Open Sans" pitchFamily="2" charset="0"/>
                          <a:ea typeface="Open Sans" pitchFamily="2" charset="0"/>
                          <a:cs typeface="Open Sans" pitchFamily="2" charset="0"/>
                        </a:rPr>
                        <a:t>Live from (and be protected from) all forms of abuse and exploitation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7973119"/>
                  </a:ext>
                </a:extLst>
              </a:tr>
              <a:tr h="873868">
                <a:tc>
                  <a:txBody>
                    <a:bodyPr/>
                    <a:lstStyle/>
                    <a:p>
                      <a:r>
                        <a:rPr lang="en-GB" sz="1000" dirty="0">
                          <a:solidFill>
                            <a:sysClr val="windowText" lastClr="000000"/>
                          </a:solidFill>
                          <a:latin typeface="Open Sans" pitchFamily="2" charset="0"/>
                          <a:ea typeface="Open Sans" pitchFamily="2" charset="0"/>
                          <a:cs typeface="Open Sans" pitchFamily="2" charset="0"/>
                        </a:rPr>
                        <a:t>Think and believe what they choose, as long as they are not stopping other people from enjoying their rights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dirty="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3307414"/>
                  </a:ext>
                </a:extLst>
              </a:tr>
              <a:tr h="336098">
                <a:tc>
                  <a:txBody>
                    <a:bodyPr/>
                    <a:lstStyle/>
                    <a:p>
                      <a:r>
                        <a:rPr lang="en-GB" sz="1000" dirty="0">
                          <a:solidFill>
                            <a:sysClr val="windowText" lastClr="000000"/>
                          </a:solidFill>
                          <a:latin typeface="Open Sans" pitchFamily="2" charset="0"/>
                          <a:ea typeface="Open Sans" pitchFamily="2" charset="0"/>
                          <a:cs typeface="Open Sans" pitchFamily="2" charset="0"/>
                        </a:rPr>
                        <a:t>An education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7307561"/>
                  </a:ext>
                </a:extLst>
              </a:tr>
              <a:tr h="788377">
                <a:tc>
                  <a:txBody>
                    <a:bodyPr/>
                    <a:lstStyle/>
                    <a:p>
                      <a:r>
                        <a:rPr lang="en-GB" sz="1000" dirty="0">
                          <a:solidFill>
                            <a:sysClr val="windowText" lastClr="000000"/>
                          </a:solidFill>
                          <a:latin typeface="Open Sans" pitchFamily="2" charset="0"/>
                          <a:ea typeface="Open Sans" pitchFamily="2" charset="0"/>
                          <a:cs typeface="Open Sans" pitchFamily="2" charset="0"/>
                        </a:rPr>
                        <a:t>Relax, play and take part in a range of cultural and artistic 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6027970"/>
                  </a:ext>
                </a:extLst>
              </a:tr>
              <a:tr h="1029914">
                <a:tc>
                  <a:txBody>
                    <a:bodyPr/>
                    <a:lstStyle/>
                    <a:p>
                      <a:r>
                        <a:rPr lang="en-GB" sz="1000" dirty="0">
                          <a:solidFill>
                            <a:sysClr val="windowText" lastClr="000000"/>
                          </a:solidFill>
                          <a:latin typeface="Open Sans" pitchFamily="2" charset="0"/>
                          <a:ea typeface="Open Sans" pitchFamily="2" charset="0"/>
                          <a:cs typeface="Open Sans" pitchFamily="2" charset="0"/>
                        </a:rPr>
                        <a:t>Meet with other children and to join groups &amp; organisations, as long as this does not stop other people from enjoying their rights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5260040"/>
                  </a:ext>
                </a:extLst>
              </a:tr>
              <a:tr h="1029914">
                <a:tc>
                  <a:txBody>
                    <a:bodyPr/>
                    <a:lstStyle/>
                    <a:p>
                      <a:r>
                        <a:rPr lang="en-GB" sz="1000" dirty="0">
                          <a:solidFill>
                            <a:sysClr val="windowText" lastClr="000000"/>
                          </a:solidFill>
                          <a:latin typeface="Open Sans" pitchFamily="2" charset="0"/>
                          <a:ea typeface="Open Sans" pitchFamily="2" charset="0"/>
                          <a:cs typeface="Open Sans" pitchFamily="2" charset="0"/>
                        </a:rPr>
                        <a:t>Express their views, feelings &amp; wishes in all matters affecting them and to have their views considered and taken seriously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dirty="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dirty="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dirty="0">
                        <a:solidFill>
                          <a:sysClr val="windowText" lastClr="000000"/>
                        </a:solidFill>
                        <a:latin typeface="Open Sans" pitchFamily="2" charset="0"/>
                        <a:ea typeface="Open Sans" pitchFamily="2" charset="0"/>
                        <a:cs typeface="Open Sans"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576632"/>
                  </a:ext>
                </a:extLst>
              </a:tr>
            </a:tbl>
          </a:graphicData>
        </a:graphic>
      </p:graphicFrame>
    </p:spTree>
    <p:extLst>
      <p:ext uri="{BB962C8B-B14F-4D97-AF65-F5344CB8AC3E}">
        <p14:creationId xmlns:p14="http://schemas.microsoft.com/office/powerpoint/2010/main" val="2766452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6DCA1A-BFC8-40FB-822A-355F1091FD72}"/>
              </a:ext>
            </a:extLst>
          </p:cNvPr>
          <p:cNvSpPr>
            <a:spLocks noGrp="1"/>
          </p:cNvSpPr>
          <p:nvPr>
            <p:ph type="ctrTitle"/>
          </p:nvPr>
        </p:nvSpPr>
        <p:spPr>
          <a:xfrm>
            <a:off x="481022" y="872522"/>
            <a:ext cx="5829300" cy="854678"/>
          </a:xfrm>
        </p:spPr>
        <p:txBody>
          <a:bodyPr>
            <a:normAutofit/>
          </a:bodyPr>
          <a:lstStyle/>
          <a:p>
            <a:r>
              <a:rPr lang="en-GB" dirty="0"/>
              <a:t>Worksheet 1: Which principles aren’t being followed?</a:t>
            </a:r>
          </a:p>
        </p:txBody>
      </p:sp>
      <p:sp>
        <p:nvSpPr>
          <p:cNvPr id="5" name="Text Placeholder 4">
            <a:extLst>
              <a:ext uri="{FF2B5EF4-FFF2-40B4-BE49-F238E27FC236}">
                <a16:creationId xmlns:a16="http://schemas.microsoft.com/office/drawing/2014/main" id="{7B7EE3C8-33D5-4CAF-8E93-DD93ECC0E042}"/>
              </a:ext>
            </a:extLst>
          </p:cNvPr>
          <p:cNvSpPr>
            <a:spLocks noGrp="1"/>
          </p:cNvSpPr>
          <p:nvPr>
            <p:ph type="body" sz="quarter" idx="13"/>
          </p:nvPr>
        </p:nvSpPr>
        <p:spPr/>
        <p:txBody>
          <a:bodyPr/>
          <a:lstStyle/>
          <a:p>
            <a:r>
              <a:rPr lang="en-GB" dirty="0"/>
              <a:t>Healthy sexual experiences</a:t>
            </a:r>
          </a:p>
        </p:txBody>
      </p:sp>
      <p:graphicFrame>
        <p:nvGraphicFramePr>
          <p:cNvPr id="2" name="Table 1">
            <a:extLst>
              <a:ext uri="{FF2B5EF4-FFF2-40B4-BE49-F238E27FC236}">
                <a16:creationId xmlns:a16="http://schemas.microsoft.com/office/drawing/2014/main" id="{7120D95D-E36C-4842-A3CC-7CFC2BAABA38}"/>
              </a:ext>
            </a:extLst>
          </p:cNvPr>
          <p:cNvGraphicFramePr>
            <a:graphicFrameLocks noGrp="1"/>
          </p:cNvGraphicFramePr>
          <p:nvPr>
            <p:extLst>
              <p:ext uri="{D42A27DB-BD31-4B8C-83A1-F6EECF244321}">
                <p14:modId xmlns:p14="http://schemas.microsoft.com/office/powerpoint/2010/main" val="847404423"/>
              </p:ext>
            </p:extLst>
          </p:nvPr>
        </p:nvGraphicFramePr>
        <p:xfrm>
          <a:off x="481022" y="3559334"/>
          <a:ext cx="5829300" cy="606266"/>
        </p:xfrm>
        <a:graphic>
          <a:graphicData uri="http://schemas.openxmlformats.org/drawingml/2006/table">
            <a:tbl>
              <a:tblPr firstRow="1" firstCol="1" bandRow="1">
                <a:tableStyleId>{5C22544A-7EE6-4342-B048-85BDC9FD1C3A}</a:tableStyleId>
              </a:tblPr>
              <a:tblGrid>
                <a:gridCol w="1457010">
                  <a:extLst>
                    <a:ext uri="{9D8B030D-6E8A-4147-A177-3AD203B41FA5}">
                      <a16:colId xmlns:a16="http://schemas.microsoft.com/office/drawing/2014/main" val="2067018033"/>
                    </a:ext>
                  </a:extLst>
                </a:gridCol>
                <a:gridCol w="1457010">
                  <a:extLst>
                    <a:ext uri="{9D8B030D-6E8A-4147-A177-3AD203B41FA5}">
                      <a16:colId xmlns:a16="http://schemas.microsoft.com/office/drawing/2014/main" val="2059121377"/>
                    </a:ext>
                  </a:extLst>
                </a:gridCol>
                <a:gridCol w="1457640">
                  <a:extLst>
                    <a:ext uri="{9D8B030D-6E8A-4147-A177-3AD203B41FA5}">
                      <a16:colId xmlns:a16="http://schemas.microsoft.com/office/drawing/2014/main" val="2791454035"/>
                    </a:ext>
                  </a:extLst>
                </a:gridCol>
                <a:gridCol w="1457640">
                  <a:extLst>
                    <a:ext uri="{9D8B030D-6E8A-4147-A177-3AD203B41FA5}">
                      <a16:colId xmlns:a16="http://schemas.microsoft.com/office/drawing/2014/main" val="2969226137"/>
                    </a:ext>
                  </a:extLst>
                </a:gridCol>
              </a:tblGrid>
              <a:tr h="606266">
                <a:tc>
                  <a:txBody>
                    <a:bodyPr/>
                    <a:lstStyle/>
                    <a:p>
                      <a:pPr algn="ctr">
                        <a:spcBef>
                          <a:spcPts val="1200"/>
                        </a:spcBef>
                      </a:pPr>
                      <a:r>
                        <a:rPr lang="en-GB" sz="1600" dirty="0">
                          <a:solidFill>
                            <a:srgbClr val="565EDB"/>
                          </a:solidFill>
                          <a:effectLst/>
                          <a:latin typeface="Open Sans" pitchFamily="2" charset="0"/>
                          <a:ea typeface="Open Sans" pitchFamily="2" charset="0"/>
                          <a:cs typeface="Open Sans" pitchFamily="2" charset="0"/>
                        </a:rPr>
                        <a:t>Trust</a:t>
                      </a:r>
                      <a:endParaRPr lang="en-GB" sz="1100" dirty="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pPr>
                      <a:r>
                        <a:rPr lang="en-GB" sz="1600" dirty="0">
                          <a:solidFill>
                            <a:srgbClr val="565EDB"/>
                          </a:solidFill>
                          <a:effectLst/>
                          <a:latin typeface="Open Sans" pitchFamily="2" charset="0"/>
                          <a:ea typeface="Open Sans" pitchFamily="2" charset="0"/>
                          <a:cs typeface="Open Sans" pitchFamily="2" charset="0"/>
                        </a:rPr>
                        <a:t>Respect</a:t>
                      </a:r>
                      <a:endParaRPr lang="en-GB" sz="1100" dirty="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pPr>
                      <a:r>
                        <a:rPr lang="en-GB" sz="1600">
                          <a:solidFill>
                            <a:srgbClr val="565EDB"/>
                          </a:solidFill>
                          <a:effectLst/>
                          <a:latin typeface="Open Sans" pitchFamily="2" charset="0"/>
                          <a:ea typeface="Open Sans" pitchFamily="2" charset="0"/>
                          <a:cs typeface="Open Sans" pitchFamily="2" charset="0"/>
                        </a:rPr>
                        <a:t>Enjoyment</a:t>
                      </a:r>
                      <a:endParaRPr lang="en-GB" sz="110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pPr>
                      <a:r>
                        <a:rPr lang="en-GB" sz="1600" dirty="0">
                          <a:solidFill>
                            <a:srgbClr val="565EDB"/>
                          </a:solidFill>
                          <a:effectLst/>
                          <a:latin typeface="Open Sans" pitchFamily="2" charset="0"/>
                          <a:ea typeface="Open Sans" pitchFamily="2" charset="0"/>
                          <a:cs typeface="Open Sans" pitchFamily="2" charset="0"/>
                        </a:rPr>
                        <a:t>Honesty</a:t>
                      </a:r>
                      <a:endParaRPr lang="en-GB" sz="1100" dirty="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258455"/>
                  </a:ext>
                </a:extLst>
              </a:tr>
            </a:tbl>
          </a:graphicData>
        </a:graphic>
      </p:graphicFrame>
      <p:sp>
        <p:nvSpPr>
          <p:cNvPr id="3" name="TextBox 2">
            <a:extLst>
              <a:ext uri="{FF2B5EF4-FFF2-40B4-BE49-F238E27FC236}">
                <a16:creationId xmlns:a16="http://schemas.microsoft.com/office/drawing/2014/main" id="{9E157563-D066-44AD-940E-BC14A0B24CC7}"/>
              </a:ext>
            </a:extLst>
          </p:cNvPr>
          <p:cNvSpPr txBox="1"/>
          <p:nvPr/>
        </p:nvSpPr>
        <p:spPr>
          <a:xfrm>
            <a:off x="461337" y="1865954"/>
            <a:ext cx="5868670" cy="6463308"/>
          </a:xfrm>
          <a:prstGeom prst="rect">
            <a:avLst/>
          </a:prstGeom>
          <a:noFill/>
        </p:spPr>
        <p:txBody>
          <a:bodyPr wrap="square" rtlCol="0">
            <a:spAutoFit/>
          </a:bodyPr>
          <a:lstStyle/>
          <a:p>
            <a:r>
              <a:rPr lang="en-GB" b="1" dirty="0">
                <a:latin typeface="Open Sans" pitchFamily="2" charset="0"/>
                <a:ea typeface="Open Sans" pitchFamily="2" charset="0"/>
                <a:cs typeface="Open Sans" pitchFamily="2" charset="0"/>
              </a:rPr>
              <a:t>1) </a:t>
            </a:r>
            <a:r>
              <a:rPr lang="en-GB" dirty="0">
                <a:latin typeface="Open Sans" pitchFamily="2" charset="0"/>
                <a:ea typeface="Open Sans" pitchFamily="2" charset="0"/>
                <a:cs typeface="Open Sans" pitchFamily="2" charset="0"/>
              </a:rPr>
              <a:t>Jules is at a house party, chatting to Kat, who is flirting with her. Jules picks up (correctly) that Kat is interested in her. Jules is not attracted to Kat but is thinking about kissing her and seeing how far they might go, because Kat is really popular.</a:t>
            </a:r>
          </a:p>
          <a:p>
            <a:r>
              <a:rPr lang="en-GB" dirty="0">
                <a:latin typeface="Open Sans" pitchFamily="2" charset="0"/>
                <a:ea typeface="Open Sans" pitchFamily="2" charset="0"/>
                <a:cs typeface="Open Sans" pitchFamily="2" charset="0"/>
              </a:rPr>
              <a:t> </a:t>
            </a:r>
          </a:p>
          <a:p>
            <a:br>
              <a:rPr lang="en-GB" dirty="0">
                <a:latin typeface="Open Sans" pitchFamily="2" charset="0"/>
                <a:ea typeface="Open Sans" pitchFamily="2" charset="0"/>
                <a:cs typeface="Open Sans" pitchFamily="2" charset="0"/>
              </a:rPr>
            </a:br>
            <a:endParaRPr lang="en-GB" dirty="0">
              <a:latin typeface="Open Sans" pitchFamily="2" charset="0"/>
              <a:ea typeface="Open Sans" pitchFamily="2" charset="0"/>
              <a:cs typeface="Open Sans" pitchFamily="2" charset="0"/>
            </a:endParaRPr>
          </a:p>
          <a:p>
            <a:br>
              <a:rPr lang="en-GB" b="1" dirty="0">
                <a:latin typeface="Open Sans" pitchFamily="2" charset="0"/>
                <a:ea typeface="Open Sans" pitchFamily="2" charset="0"/>
                <a:cs typeface="Open Sans" pitchFamily="2" charset="0"/>
              </a:rPr>
            </a:br>
            <a:r>
              <a:rPr lang="en-GB" b="1" dirty="0">
                <a:latin typeface="Open Sans" pitchFamily="2" charset="0"/>
                <a:ea typeface="Open Sans" pitchFamily="2" charset="0"/>
                <a:cs typeface="Open Sans" pitchFamily="2" charset="0"/>
              </a:rPr>
              <a:t>2) </a:t>
            </a:r>
            <a:r>
              <a:rPr lang="en-GB" dirty="0">
                <a:latin typeface="Open Sans" pitchFamily="2" charset="0"/>
                <a:ea typeface="Open Sans" pitchFamily="2" charset="0"/>
                <a:cs typeface="Open Sans" pitchFamily="2" charset="0"/>
              </a:rPr>
              <a:t>When </a:t>
            </a:r>
            <a:r>
              <a:rPr lang="en-GB" dirty="0" err="1">
                <a:latin typeface="Open Sans" pitchFamily="2" charset="0"/>
                <a:ea typeface="Open Sans" pitchFamily="2" charset="0"/>
                <a:cs typeface="Open Sans" pitchFamily="2" charset="0"/>
              </a:rPr>
              <a:t>Zakia</a:t>
            </a:r>
            <a:r>
              <a:rPr lang="en-GB" dirty="0">
                <a:latin typeface="Open Sans" pitchFamily="2" charset="0"/>
                <a:ea typeface="Open Sans" pitchFamily="2" charset="0"/>
                <a:cs typeface="Open Sans" pitchFamily="2" charset="0"/>
              </a:rPr>
              <a:t> and Luca were going out, </a:t>
            </a:r>
            <a:r>
              <a:rPr lang="en-GB" dirty="0" err="1">
                <a:latin typeface="Open Sans" pitchFamily="2" charset="0"/>
                <a:ea typeface="Open Sans" pitchFamily="2" charset="0"/>
                <a:cs typeface="Open Sans" pitchFamily="2" charset="0"/>
              </a:rPr>
              <a:t>Zakia</a:t>
            </a:r>
            <a:r>
              <a:rPr lang="en-GB" dirty="0">
                <a:latin typeface="Open Sans" pitchFamily="2" charset="0"/>
                <a:ea typeface="Open Sans" pitchFamily="2" charset="0"/>
                <a:cs typeface="Open Sans" pitchFamily="2" charset="0"/>
              </a:rPr>
              <a:t> sent Luca a nude. A few months later, </a:t>
            </a:r>
            <a:r>
              <a:rPr lang="en-GB" dirty="0" err="1">
                <a:latin typeface="Open Sans" pitchFamily="2" charset="0"/>
                <a:ea typeface="Open Sans" pitchFamily="2" charset="0"/>
                <a:cs typeface="Open Sans" pitchFamily="2" charset="0"/>
              </a:rPr>
              <a:t>Zakia</a:t>
            </a:r>
            <a:r>
              <a:rPr lang="en-GB" dirty="0">
                <a:latin typeface="Open Sans" pitchFamily="2" charset="0"/>
                <a:ea typeface="Open Sans" pitchFamily="2" charset="0"/>
                <a:cs typeface="Open Sans" pitchFamily="2" charset="0"/>
              </a:rPr>
              <a:t> ended the relationship with Luca. Luca is thinking about showing his friends </a:t>
            </a:r>
            <a:r>
              <a:rPr lang="en-GB" dirty="0" err="1">
                <a:latin typeface="Open Sans" pitchFamily="2" charset="0"/>
                <a:ea typeface="Open Sans" pitchFamily="2" charset="0"/>
                <a:cs typeface="Open Sans" pitchFamily="2" charset="0"/>
              </a:rPr>
              <a:t>Zakia’s</a:t>
            </a:r>
            <a:r>
              <a:rPr lang="en-GB" dirty="0">
                <a:latin typeface="Open Sans" pitchFamily="2" charset="0"/>
                <a:ea typeface="Open Sans" pitchFamily="2" charset="0"/>
                <a:cs typeface="Open Sans" pitchFamily="2" charset="0"/>
              </a:rPr>
              <a:t> nude because he feels bitter and wants to somehow ‘get back’ at her.</a:t>
            </a:r>
            <a:br>
              <a:rPr lang="en-GB" dirty="0">
                <a:latin typeface="Open Sans" pitchFamily="2" charset="0"/>
                <a:ea typeface="Open Sans" pitchFamily="2" charset="0"/>
                <a:cs typeface="Open Sans" pitchFamily="2" charset="0"/>
              </a:rPr>
            </a:br>
            <a:br>
              <a:rPr lang="en-GB" dirty="0">
                <a:latin typeface="Open Sans" pitchFamily="2" charset="0"/>
                <a:ea typeface="Open Sans" pitchFamily="2" charset="0"/>
                <a:cs typeface="Open Sans" pitchFamily="2" charset="0"/>
              </a:rPr>
            </a:br>
            <a:endParaRPr lang="en-GB" dirty="0">
              <a:latin typeface="Open Sans" pitchFamily="2" charset="0"/>
              <a:ea typeface="Open Sans" pitchFamily="2" charset="0"/>
              <a:cs typeface="Open Sans" pitchFamily="2" charset="0"/>
            </a:endParaRPr>
          </a:p>
          <a:p>
            <a:r>
              <a:rPr lang="en-GB" b="1" dirty="0">
                <a:latin typeface="Open Sans" pitchFamily="2" charset="0"/>
                <a:ea typeface="Open Sans" pitchFamily="2" charset="0"/>
                <a:cs typeface="Open Sans" pitchFamily="2" charset="0"/>
              </a:rPr>
              <a:t> </a:t>
            </a:r>
            <a:endParaRPr lang="en-GB" dirty="0">
              <a:latin typeface="Open Sans" pitchFamily="2" charset="0"/>
              <a:ea typeface="Open Sans" pitchFamily="2" charset="0"/>
              <a:cs typeface="Open Sans" pitchFamily="2" charset="0"/>
            </a:endParaRPr>
          </a:p>
          <a:p>
            <a:r>
              <a:rPr lang="en-GB" b="1" dirty="0">
                <a:latin typeface="Open Sans" pitchFamily="2" charset="0"/>
                <a:ea typeface="Open Sans" pitchFamily="2" charset="0"/>
                <a:cs typeface="Open Sans" pitchFamily="2" charset="0"/>
              </a:rPr>
              <a:t> </a:t>
            </a:r>
            <a:endParaRPr lang="en-GB" dirty="0">
              <a:latin typeface="Open Sans" pitchFamily="2" charset="0"/>
              <a:ea typeface="Open Sans" pitchFamily="2" charset="0"/>
              <a:cs typeface="Open Sans" pitchFamily="2" charset="0"/>
            </a:endParaRPr>
          </a:p>
          <a:p>
            <a:r>
              <a:rPr lang="en-GB" b="1" dirty="0">
                <a:latin typeface="Open Sans" pitchFamily="2" charset="0"/>
                <a:ea typeface="Open Sans" pitchFamily="2" charset="0"/>
                <a:cs typeface="Open Sans" pitchFamily="2" charset="0"/>
              </a:rPr>
              <a:t>3) </a:t>
            </a:r>
            <a:r>
              <a:rPr lang="en-GB" dirty="0">
                <a:latin typeface="Open Sans" pitchFamily="2" charset="0"/>
                <a:ea typeface="Open Sans" pitchFamily="2" charset="0"/>
                <a:cs typeface="Open Sans" pitchFamily="2" charset="0"/>
              </a:rPr>
              <a:t>Glen and Charlie are flirting at a house party. They are both very drunk, at one point Charlie falls over and starts talking about wanting to go home. Glen feels that if he doesn’t make a move now, the opportunity will be missed.</a:t>
            </a:r>
          </a:p>
        </p:txBody>
      </p:sp>
      <p:graphicFrame>
        <p:nvGraphicFramePr>
          <p:cNvPr id="7" name="Table 6">
            <a:extLst>
              <a:ext uri="{FF2B5EF4-FFF2-40B4-BE49-F238E27FC236}">
                <a16:creationId xmlns:a16="http://schemas.microsoft.com/office/drawing/2014/main" id="{77707576-A0C4-4237-A94D-199B09BFD65D}"/>
              </a:ext>
            </a:extLst>
          </p:cNvPr>
          <p:cNvGraphicFramePr>
            <a:graphicFrameLocks noGrp="1"/>
          </p:cNvGraphicFramePr>
          <p:nvPr>
            <p:extLst>
              <p:ext uri="{D42A27DB-BD31-4B8C-83A1-F6EECF244321}">
                <p14:modId xmlns:p14="http://schemas.microsoft.com/office/powerpoint/2010/main" val="1688375319"/>
              </p:ext>
            </p:extLst>
          </p:nvPr>
        </p:nvGraphicFramePr>
        <p:xfrm>
          <a:off x="481022" y="5959693"/>
          <a:ext cx="5829300" cy="606266"/>
        </p:xfrm>
        <a:graphic>
          <a:graphicData uri="http://schemas.openxmlformats.org/drawingml/2006/table">
            <a:tbl>
              <a:tblPr firstRow="1" firstCol="1" bandRow="1">
                <a:tableStyleId>{5C22544A-7EE6-4342-B048-85BDC9FD1C3A}</a:tableStyleId>
              </a:tblPr>
              <a:tblGrid>
                <a:gridCol w="1457010">
                  <a:extLst>
                    <a:ext uri="{9D8B030D-6E8A-4147-A177-3AD203B41FA5}">
                      <a16:colId xmlns:a16="http://schemas.microsoft.com/office/drawing/2014/main" val="2067018033"/>
                    </a:ext>
                  </a:extLst>
                </a:gridCol>
                <a:gridCol w="1457010">
                  <a:extLst>
                    <a:ext uri="{9D8B030D-6E8A-4147-A177-3AD203B41FA5}">
                      <a16:colId xmlns:a16="http://schemas.microsoft.com/office/drawing/2014/main" val="2059121377"/>
                    </a:ext>
                  </a:extLst>
                </a:gridCol>
                <a:gridCol w="1457640">
                  <a:extLst>
                    <a:ext uri="{9D8B030D-6E8A-4147-A177-3AD203B41FA5}">
                      <a16:colId xmlns:a16="http://schemas.microsoft.com/office/drawing/2014/main" val="2791454035"/>
                    </a:ext>
                  </a:extLst>
                </a:gridCol>
                <a:gridCol w="1457640">
                  <a:extLst>
                    <a:ext uri="{9D8B030D-6E8A-4147-A177-3AD203B41FA5}">
                      <a16:colId xmlns:a16="http://schemas.microsoft.com/office/drawing/2014/main" val="2969226137"/>
                    </a:ext>
                  </a:extLst>
                </a:gridCol>
              </a:tblGrid>
              <a:tr h="606266">
                <a:tc>
                  <a:txBody>
                    <a:bodyPr/>
                    <a:lstStyle/>
                    <a:p>
                      <a:pPr algn="ctr">
                        <a:spcBef>
                          <a:spcPts val="1200"/>
                        </a:spcBef>
                      </a:pPr>
                      <a:r>
                        <a:rPr lang="en-GB" sz="1600" dirty="0">
                          <a:solidFill>
                            <a:srgbClr val="565EDB"/>
                          </a:solidFill>
                          <a:effectLst/>
                          <a:latin typeface="Open Sans" pitchFamily="2" charset="0"/>
                          <a:ea typeface="Open Sans" pitchFamily="2" charset="0"/>
                          <a:cs typeface="Open Sans" pitchFamily="2" charset="0"/>
                        </a:rPr>
                        <a:t>Trust</a:t>
                      </a:r>
                      <a:endParaRPr lang="en-GB" sz="1100" dirty="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pPr>
                      <a:r>
                        <a:rPr lang="en-GB" sz="1600" dirty="0">
                          <a:solidFill>
                            <a:srgbClr val="565EDB"/>
                          </a:solidFill>
                          <a:effectLst/>
                          <a:latin typeface="Open Sans" pitchFamily="2" charset="0"/>
                          <a:ea typeface="Open Sans" pitchFamily="2" charset="0"/>
                          <a:cs typeface="Open Sans" pitchFamily="2" charset="0"/>
                        </a:rPr>
                        <a:t>Respect</a:t>
                      </a:r>
                      <a:endParaRPr lang="en-GB" sz="1100" dirty="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pPr>
                      <a:r>
                        <a:rPr lang="en-GB" sz="1600">
                          <a:solidFill>
                            <a:srgbClr val="565EDB"/>
                          </a:solidFill>
                          <a:effectLst/>
                          <a:latin typeface="Open Sans" pitchFamily="2" charset="0"/>
                          <a:ea typeface="Open Sans" pitchFamily="2" charset="0"/>
                          <a:cs typeface="Open Sans" pitchFamily="2" charset="0"/>
                        </a:rPr>
                        <a:t>Enjoyment</a:t>
                      </a:r>
                      <a:endParaRPr lang="en-GB" sz="110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pPr>
                      <a:r>
                        <a:rPr lang="en-GB" sz="1600" dirty="0">
                          <a:solidFill>
                            <a:srgbClr val="565EDB"/>
                          </a:solidFill>
                          <a:effectLst/>
                          <a:latin typeface="Open Sans" pitchFamily="2" charset="0"/>
                          <a:ea typeface="Open Sans" pitchFamily="2" charset="0"/>
                          <a:cs typeface="Open Sans" pitchFamily="2" charset="0"/>
                        </a:rPr>
                        <a:t>Honesty</a:t>
                      </a:r>
                      <a:endParaRPr lang="en-GB" sz="1100" dirty="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258455"/>
                  </a:ext>
                </a:extLst>
              </a:tr>
            </a:tbl>
          </a:graphicData>
        </a:graphic>
      </p:graphicFrame>
      <p:graphicFrame>
        <p:nvGraphicFramePr>
          <p:cNvPr id="8" name="Table 7">
            <a:extLst>
              <a:ext uri="{FF2B5EF4-FFF2-40B4-BE49-F238E27FC236}">
                <a16:creationId xmlns:a16="http://schemas.microsoft.com/office/drawing/2014/main" id="{36ACAB32-00CA-42F3-B54B-6C21F2D0A26F}"/>
              </a:ext>
            </a:extLst>
          </p:cNvPr>
          <p:cNvGraphicFramePr>
            <a:graphicFrameLocks noGrp="1"/>
          </p:cNvGraphicFramePr>
          <p:nvPr>
            <p:extLst>
              <p:ext uri="{D42A27DB-BD31-4B8C-83A1-F6EECF244321}">
                <p14:modId xmlns:p14="http://schemas.microsoft.com/office/powerpoint/2010/main" val="2787293853"/>
              </p:ext>
            </p:extLst>
          </p:nvPr>
        </p:nvGraphicFramePr>
        <p:xfrm>
          <a:off x="481022" y="8512453"/>
          <a:ext cx="5829300" cy="606266"/>
        </p:xfrm>
        <a:graphic>
          <a:graphicData uri="http://schemas.openxmlformats.org/drawingml/2006/table">
            <a:tbl>
              <a:tblPr firstRow="1" firstCol="1" bandRow="1">
                <a:tableStyleId>{5C22544A-7EE6-4342-B048-85BDC9FD1C3A}</a:tableStyleId>
              </a:tblPr>
              <a:tblGrid>
                <a:gridCol w="1457010">
                  <a:extLst>
                    <a:ext uri="{9D8B030D-6E8A-4147-A177-3AD203B41FA5}">
                      <a16:colId xmlns:a16="http://schemas.microsoft.com/office/drawing/2014/main" val="2067018033"/>
                    </a:ext>
                  </a:extLst>
                </a:gridCol>
                <a:gridCol w="1457010">
                  <a:extLst>
                    <a:ext uri="{9D8B030D-6E8A-4147-A177-3AD203B41FA5}">
                      <a16:colId xmlns:a16="http://schemas.microsoft.com/office/drawing/2014/main" val="2059121377"/>
                    </a:ext>
                  </a:extLst>
                </a:gridCol>
                <a:gridCol w="1457640">
                  <a:extLst>
                    <a:ext uri="{9D8B030D-6E8A-4147-A177-3AD203B41FA5}">
                      <a16:colId xmlns:a16="http://schemas.microsoft.com/office/drawing/2014/main" val="2791454035"/>
                    </a:ext>
                  </a:extLst>
                </a:gridCol>
                <a:gridCol w="1457640">
                  <a:extLst>
                    <a:ext uri="{9D8B030D-6E8A-4147-A177-3AD203B41FA5}">
                      <a16:colId xmlns:a16="http://schemas.microsoft.com/office/drawing/2014/main" val="2969226137"/>
                    </a:ext>
                  </a:extLst>
                </a:gridCol>
              </a:tblGrid>
              <a:tr h="606266">
                <a:tc>
                  <a:txBody>
                    <a:bodyPr/>
                    <a:lstStyle/>
                    <a:p>
                      <a:pPr algn="ctr">
                        <a:spcBef>
                          <a:spcPts val="1200"/>
                        </a:spcBef>
                      </a:pPr>
                      <a:r>
                        <a:rPr lang="en-GB" sz="1600" dirty="0">
                          <a:solidFill>
                            <a:srgbClr val="565EDB"/>
                          </a:solidFill>
                          <a:effectLst/>
                          <a:latin typeface="Open Sans" pitchFamily="2" charset="0"/>
                          <a:ea typeface="Open Sans" pitchFamily="2" charset="0"/>
                          <a:cs typeface="Open Sans" pitchFamily="2" charset="0"/>
                        </a:rPr>
                        <a:t>Trust</a:t>
                      </a:r>
                      <a:endParaRPr lang="en-GB" sz="1100" dirty="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pPr>
                      <a:r>
                        <a:rPr lang="en-GB" sz="1600" dirty="0">
                          <a:solidFill>
                            <a:srgbClr val="565EDB"/>
                          </a:solidFill>
                          <a:effectLst/>
                          <a:latin typeface="Open Sans" pitchFamily="2" charset="0"/>
                          <a:ea typeface="Open Sans" pitchFamily="2" charset="0"/>
                          <a:cs typeface="Open Sans" pitchFamily="2" charset="0"/>
                        </a:rPr>
                        <a:t>Respect</a:t>
                      </a:r>
                      <a:endParaRPr lang="en-GB" sz="1100" dirty="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pPr>
                      <a:r>
                        <a:rPr lang="en-GB" sz="1600">
                          <a:solidFill>
                            <a:srgbClr val="565EDB"/>
                          </a:solidFill>
                          <a:effectLst/>
                          <a:latin typeface="Open Sans" pitchFamily="2" charset="0"/>
                          <a:ea typeface="Open Sans" pitchFamily="2" charset="0"/>
                          <a:cs typeface="Open Sans" pitchFamily="2" charset="0"/>
                        </a:rPr>
                        <a:t>Enjoyment</a:t>
                      </a:r>
                      <a:endParaRPr lang="en-GB" sz="110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Bef>
                          <a:spcPts val="1200"/>
                        </a:spcBef>
                      </a:pPr>
                      <a:r>
                        <a:rPr lang="en-GB" sz="1600" dirty="0">
                          <a:solidFill>
                            <a:srgbClr val="565EDB"/>
                          </a:solidFill>
                          <a:effectLst/>
                          <a:latin typeface="Open Sans" pitchFamily="2" charset="0"/>
                          <a:ea typeface="Open Sans" pitchFamily="2" charset="0"/>
                          <a:cs typeface="Open Sans" pitchFamily="2" charset="0"/>
                        </a:rPr>
                        <a:t>Honesty</a:t>
                      </a:r>
                      <a:endParaRPr lang="en-GB" sz="1100" dirty="0">
                        <a:solidFill>
                          <a:srgbClr val="565EDB"/>
                        </a:solidFill>
                        <a:effectLst/>
                        <a:latin typeface="Open Sans" pitchFamily="2" charset="0"/>
                        <a:ea typeface="Open Sans" pitchFamily="2" charset="0"/>
                        <a:cs typeface="Open Sans" pitchFamily="2"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9258455"/>
                  </a:ext>
                </a:extLst>
              </a:tr>
            </a:tbl>
          </a:graphicData>
        </a:graphic>
      </p:graphicFrame>
    </p:spTree>
    <p:extLst>
      <p:ext uri="{BB962C8B-B14F-4D97-AF65-F5344CB8AC3E}">
        <p14:creationId xmlns:p14="http://schemas.microsoft.com/office/powerpoint/2010/main" val="2575010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
            <a:extLst>
              <a:ext uri="{FF2B5EF4-FFF2-40B4-BE49-F238E27FC236}">
                <a16:creationId xmlns:a16="http://schemas.microsoft.com/office/drawing/2014/main" id="{E0840D88-8AE0-43EE-B8AE-CAC5C08FFE2F}"/>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263" r="4868"/>
          <a:stretch/>
        </p:blipFill>
        <p:spPr bwMode="auto">
          <a:xfrm>
            <a:off x="1041400" y="1588007"/>
            <a:ext cx="4851400" cy="7718787"/>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106DCA1A-BFC8-40FB-822A-355F1091FD72}"/>
              </a:ext>
            </a:extLst>
          </p:cNvPr>
          <p:cNvSpPr>
            <a:spLocks noGrp="1"/>
          </p:cNvSpPr>
          <p:nvPr>
            <p:ph type="ctrTitle"/>
          </p:nvPr>
        </p:nvSpPr>
        <p:spPr>
          <a:xfrm>
            <a:off x="341322" y="555022"/>
            <a:ext cx="5829300" cy="854678"/>
          </a:xfrm>
        </p:spPr>
        <p:txBody>
          <a:bodyPr>
            <a:normAutofit/>
          </a:bodyPr>
          <a:lstStyle/>
          <a:p>
            <a:r>
              <a:rPr lang="en-GB" dirty="0"/>
              <a:t>Worksheet 2: Chat log</a:t>
            </a:r>
          </a:p>
        </p:txBody>
      </p:sp>
      <p:sp>
        <p:nvSpPr>
          <p:cNvPr id="5" name="Text Placeholder 4">
            <a:extLst>
              <a:ext uri="{FF2B5EF4-FFF2-40B4-BE49-F238E27FC236}">
                <a16:creationId xmlns:a16="http://schemas.microsoft.com/office/drawing/2014/main" id="{7B7EE3C8-33D5-4CAF-8E93-DD93ECC0E042}"/>
              </a:ext>
            </a:extLst>
          </p:cNvPr>
          <p:cNvSpPr>
            <a:spLocks noGrp="1"/>
          </p:cNvSpPr>
          <p:nvPr>
            <p:ph type="body" sz="quarter" idx="13"/>
          </p:nvPr>
        </p:nvSpPr>
        <p:spPr/>
        <p:txBody>
          <a:bodyPr/>
          <a:lstStyle/>
          <a:p>
            <a:r>
              <a:rPr lang="en-GB" dirty="0"/>
              <a:t>Healthy sexual experiences</a:t>
            </a:r>
          </a:p>
        </p:txBody>
      </p:sp>
    </p:spTree>
    <p:extLst>
      <p:ext uri="{BB962C8B-B14F-4D97-AF65-F5344CB8AC3E}">
        <p14:creationId xmlns:p14="http://schemas.microsoft.com/office/powerpoint/2010/main" val="4219430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6DCA1A-BFC8-40FB-822A-355F1091FD72}"/>
              </a:ext>
            </a:extLst>
          </p:cNvPr>
          <p:cNvSpPr>
            <a:spLocks noGrp="1"/>
          </p:cNvSpPr>
          <p:nvPr>
            <p:ph type="ctrTitle"/>
          </p:nvPr>
        </p:nvSpPr>
        <p:spPr>
          <a:xfrm>
            <a:off x="341322" y="555022"/>
            <a:ext cx="5829300" cy="854678"/>
          </a:xfrm>
        </p:spPr>
        <p:txBody>
          <a:bodyPr>
            <a:normAutofit/>
          </a:bodyPr>
          <a:lstStyle/>
          <a:p>
            <a:r>
              <a:rPr lang="en-GB" dirty="0"/>
              <a:t>Worksheet 2: Chat log</a:t>
            </a:r>
          </a:p>
        </p:txBody>
      </p:sp>
      <p:sp>
        <p:nvSpPr>
          <p:cNvPr id="5" name="Text Placeholder 4">
            <a:extLst>
              <a:ext uri="{FF2B5EF4-FFF2-40B4-BE49-F238E27FC236}">
                <a16:creationId xmlns:a16="http://schemas.microsoft.com/office/drawing/2014/main" id="{7B7EE3C8-33D5-4CAF-8E93-DD93ECC0E042}"/>
              </a:ext>
            </a:extLst>
          </p:cNvPr>
          <p:cNvSpPr>
            <a:spLocks noGrp="1"/>
          </p:cNvSpPr>
          <p:nvPr>
            <p:ph type="body" sz="quarter" idx="13"/>
          </p:nvPr>
        </p:nvSpPr>
        <p:spPr/>
        <p:txBody>
          <a:bodyPr/>
          <a:lstStyle/>
          <a:p>
            <a:r>
              <a:rPr lang="en-GB" dirty="0"/>
              <a:t>Healthy sexual experiences</a:t>
            </a:r>
          </a:p>
        </p:txBody>
      </p:sp>
      <p:pic>
        <p:nvPicPr>
          <p:cNvPr id="2050" name="Picture 2" descr="2">
            <a:extLst>
              <a:ext uri="{FF2B5EF4-FFF2-40B4-BE49-F238E27FC236}">
                <a16:creationId xmlns:a16="http://schemas.microsoft.com/office/drawing/2014/main" id="{5A225D1F-BC23-4884-B9C6-ED22A51D103B}"/>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354" r="7715"/>
          <a:stretch/>
        </p:blipFill>
        <p:spPr bwMode="auto">
          <a:xfrm>
            <a:off x="1193800" y="1606550"/>
            <a:ext cx="4814334" cy="7829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8973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7851DB-1F00-4F27-8731-CCB386BFF933}"/>
              </a:ext>
            </a:extLst>
          </p:cNvPr>
          <p:cNvSpPr>
            <a:spLocks noGrp="1"/>
          </p:cNvSpPr>
          <p:nvPr>
            <p:ph type="ctrTitle"/>
          </p:nvPr>
        </p:nvSpPr>
        <p:spPr/>
        <p:txBody>
          <a:bodyPr/>
          <a:lstStyle/>
          <a:p>
            <a:r>
              <a:rPr lang="en-GB" dirty="0"/>
              <a:t>Handout: Support services</a:t>
            </a:r>
          </a:p>
        </p:txBody>
      </p:sp>
      <p:sp>
        <p:nvSpPr>
          <p:cNvPr id="5" name="Text Placeholder 4">
            <a:extLst>
              <a:ext uri="{FF2B5EF4-FFF2-40B4-BE49-F238E27FC236}">
                <a16:creationId xmlns:a16="http://schemas.microsoft.com/office/drawing/2014/main" id="{1625994E-2696-45D9-8560-FD82C458E8D6}"/>
              </a:ext>
            </a:extLst>
          </p:cNvPr>
          <p:cNvSpPr>
            <a:spLocks noGrp="1"/>
          </p:cNvSpPr>
          <p:nvPr>
            <p:ph type="body" sz="quarter" idx="13"/>
          </p:nvPr>
        </p:nvSpPr>
        <p:spPr/>
        <p:txBody>
          <a:bodyPr/>
          <a:lstStyle/>
          <a:p>
            <a:r>
              <a:rPr lang="en-GB" dirty="0"/>
              <a:t>Healthy sexual experiences</a:t>
            </a:r>
          </a:p>
        </p:txBody>
      </p:sp>
      <p:pic>
        <p:nvPicPr>
          <p:cNvPr id="3074" name="Picture 3" descr="H:\Offline Files\Outlook Temp\Brook logo.jpg">
            <a:extLst>
              <a:ext uri="{FF2B5EF4-FFF2-40B4-BE49-F238E27FC236}">
                <a16:creationId xmlns:a16="http://schemas.microsoft.com/office/drawing/2014/main" id="{F25D4F78-E7DE-4998-878E-D6A485A718C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034" y="2794296"/>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descr="H:\Offline Files\Outlook Temp\Childline_logo_2018.png">
            <a:extLst>
              <a:ext uri="{FF2B5EF4-FFF2-40B4-BE49-F238E27FC236}">
                <a16:creationId xmlns:a16="http://schemas.microsoft.com/office/drawing/2014/main" id="{3213F085-A635-4C72-988A-075A4E2E3E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686" y="4410288"/>
            <a:ext cx="1638299" cy="778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nhs-logo-opener">
            <a:extLst>
              <a:ext uri="{FF2B5EF4-FFF2-40B4-BE49-F238E27FC236}">
                <a16:creationId xmlns:a16="http://schemas.microsoft.com/office/drawing/2014/main" id="{F8B2AD30-469C-4318-82FA-2CE6214E769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1022" y="5759851"/>
            <a:ext cx="1569864"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descr="CEOP_Logos_APPROVED VERSION_CEOP-Black NCA tagline">
            <a:extLst>
              <a:ext uri="{FF2B5EF4-FFF2-40B4-BE49-F238E27FC236}">
                <a16:creationId xmlns:a16="http://schemas.microsoft.com/office/drawing/2014/main" id="{36D695F1-9129-44CD-86B8-C801118F14D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1022" y="1774430"/>
            <a:ext cx="149860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3">
            <a:extLst>
              <a:ext uri="{FF2B5EF4-FFF2-40B4-BE49-F238E27FC236}">
                <a16:creationId xmlns:a16="http://schemas.microsoft.com/office/drawing/2014/main" id="{BAD78851-E628-4FFB-B87A-3604A7DB5D94}"/>
              </a:ext>
            </a:extLst>
          </p:cNvPr>
          <p:cNvSpPr>
            <a:spLocks noChangeArrowheads="1"/>
          </p:cNvSpPr>
          <p:nvPr/>
        </p:nvSpPr>
        <p:spPr bwMode="auto">
          <a:xfrm>
            <a:off x="2116163" y="1848142"/>
            <a:ext cx="4360078" cy="96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CEOP Education</a:t>
            </a:r>
            <a:r>
              <a:rPr kumimoji="0" lang="en-GB" altLang="en-US" sz="1300" b="0" i="0" u="none" strike="noStrike" cap="none" normalizeH="0" baseline="0" dirty="0">
                <a:ln>
                  <a:noFill/>
                </a:ln>
                <a:solidFill>
                  <a:schemeClr val="tx1"/>
                </a:solidFill>
                <a:effectLst/>
                <a:latin typeface="Open Sans" pitchFamily="2" charset="0"/>
                <a:ea typeface="Open Sans" pitchFamily="2" charset="0"/>
                <a:cs typeface="Open Sans" pitchFamily="2" charset="0"/>
              </a:rPr>
              <a:t> provides information for young people about relationships and sex online. </a:t>
            </a: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Thinkuknow.co.uk/11_18/ </a:t>
            </a:r>
            <a:endParaRPr kumimoji="0" lang="en-GB" altLang="en-US" sz="400" b="0" i="0" u="none" strike="noStrike" cap="none" normalizeH="0" baseline="0" dirty="0">
              <a:ln>
                <a:noFill/>
              </a:ln>
              <a:solidFill>
                <a:schemeClr val="tx1"/>
              </a:solidFill>
              <a:effectLst/>
              <a:latin typeface="Open Sans" pitchFamily="2" charset="0"/>
              <a:ea typeface="Open Sans" pitchFamily="2" charset="0"/>
              <a:cs typeface="Open Sans"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Open Sans" pitchFamily="2" charset="0"/>
              <a:ea typeface="Open Sans" pitchFamily="2" charset="0"/>
              <a:cs typeface="Open Sans" pitchFamily="2" charset="0"/>
            </a:endParaRPr>
          </a:p>
        </p:txBody>
      </p:sp>
      <p:sp>
        <p:nvSpPr>
          <p:cNvPr id="8" name="Rectangle 14">
            <a:extLst>
              <a:ext uri="{FF2B5EF4-FFF2-40B4-BE49-F238E27FC236}">
                <a16:creationId xmlns:a16="http://schemas.microsoft.com/office/drawing/2014/main" id="{C652EDCA-CD87-4536-9A72-CA606CAADC61}"/>
              </a:ext>
            </a:extLst>
          </p:cNvPr>
          <p:cNvSpPr>
            <a:spLocks noChangeArrowheads="1"/>
          </p:cNvSpPr>
          <p:nvPr/>
        </p:nvSpPr>
        <p:spPr bwMode="auto">
          <a:xfrm>
            <a:off x="2139985" y="2817638"/>
            <a:ext cx="4360077"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Brook </a:t>
            </a:r>
            <a:r>
              <a:rPr kumimoji="0" lang="en-GB" altLang="en-US" sz="1300" b="0" i="0" u="none" strike="noStrike" cap="none" normalizeH="0" baseline="0" dirty="0">
                <a:ln>
                  <a:noFill/>
                </a:ln>
                <a:solidFill>
                  <a:schemeClr val="tx1"/>
                </a:solidFill>
                <a:effectLst/>
                <a:latin typeface="Open Sans" pitchFamily="2" charset="0"/>
                <a:ea typeface="Open Sans" pitchFamily="2" charset="0"/>
                <a:cs typeface="Open Sans" pitchFamily="2" charset="0"/>
              </a:rPr>
              <a:t>provide young people under 25 with sexual health services and support and advice. Their website has information on contraception, pregnancy, sexually transmitted infections (STIs) and more.</a:t>
            </a: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 Brook.org.uk</a:t>
            </a:r>
            <a:endParaRPr kumimoji="0" lang="en-GB" altLang="en-US" sz="400" b="0" i="0" u="none" strike="noStrike" cap="none" normalizeH="0" baseline="0" dirty="0">
              <a:ln>
                <a:noFill/>
              </a:ln>
              <a:solidFill>
                <a:schemeClr val="tx1"/>
              </a:solidFill>
              <a:effectLst/>
              <a:latin typeface="Open Sans" pitchFamily="2" charset="0"/>
              <a:ea typeface="Open Sans" pitchFamily="2" charset="0"/>
              <a:cs typeface="Open Sans"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Open Sans" pitchFamily="2" charset="0"/>
              <a:ea typeface="Open Sans" pitchFamily="2" charset="0"/>
              <a:cs typeface="Open Sans" pitchFamily="2" charset="0"/>
            </a:endParaRPr>
          </a:p>
        </p:txBody>
      </p:sp>
      <p:sp>
        <p:nvSpPr>
          <p:cNvPr id="9" name="Rectangle 15">
            <a:extLst>
              <a:ext uri="{FF2B5EF4-FFF2-40B4-BE49-F238E27FC236}">
                <a16:creationId xmlns:a16="http://schemas.microsoft.com/office/drawing/2014/main" id="{37771176-3775-4716-B7D5-F43207FC2FE3}"/>
              </a:ext>
            </a:extLst>
          </p:cNvPr>
          <p:cNvSpPr>
            <a:spLocks noChangeArrowheads="1"/>
          </p:cNvSpPr>
          <p:nvPr/>
        </p:nvSpPr>
        <p:spPr bwMode="auto">
          <a:xfrm>
            <a:off x="2139985" y="4187244"/>
            <a:ext cx="4449735" cy="1369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Childline </a:t>
            </a:r>
            <a:r>
              <a:rPr kumimoji="0" lang="en-GB" altLang="en-US" sz="1300" b="0" i="0" u="none" strike="noStrike" cap="none" normalizeH="0" baseline="0" dirty="0">
                <a:ln>
                  <a:noFill/>
                </a:ln>
                <a:solidFill>
                  <a:schemeClr val="tx1"/>
                </a:solidFill>
                <a:effectLst/>
                <a:latin typeface="Open Sans" pitchFamily="2" charset="0"/>
                <a:ea typeface="Open Sans" pitchFamily="2" charset="0"/>
                <a:cs typeface="Open Sans" pitchFamily="2" charset="0"/>
              </a:rPr>
              <a:t>is a free, private, and confidential service where young people can talk about anything. Whatever the worry, Childline can be contacted online, on the phone, anytime. The Childline website also has lots of helpful advice, games, and activities.</a:t>
            </a: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 </a:t>
            </a:r>
            <a:r>
              <a:rPr kumimoji="0" lang="en-GB" altLang="en-US" sz="1300" b="0" i="0" u="none" strike="noStrike" cap="none" normalizeH="0" baseline="0" dirty="0">
                <a:ln>
                  <a:noFill/>
                </a:ln>
                <a:solidFill>
                  <a:schemeClr val="tx1"/>
                </a:solidFill>
                <a:effectLst/>
                <a:latin typeface="Open Sans" pitchFamily="2" charset="0"/>
                <a:ea typeface="Open Sans" pitchFamily="2" charset="0"/>
                <a:cs typeface="Open Sans" pitchFamily="2" charset="0"/>
              </a:rPr>
              <a:t> </a:t>
            </a: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Childline.co.uk.</a:t>
            </a:r>
            <a:r>
              <a:rPr kumimoji="0" lang="en-GB" altLang="en-US" sz="1300" b="0" i="0" u="none" strike="noStrike" cap="none" normalizeH="0" baseline="0" dirty="0">
                <a:ln>
                  <a:noFill/>
                </a:ln>
                <a:solidFill>
                  <a:schemeClr val="tx1"/>
                </a:solidFill>
                <a:effectLst/>
                <a:latin typeface="Open Sans" pitchFamily="2" charset="0"/>
                <a:ea typeface="Open Sans" pitchFamily="2" charset="0"/>
                <a:cs typeface="Open Sans" pitchFamily="2" charset="0"/>
              </a:rPr>
              <a:t> </a:t>
            </a:r>
            <a:endParaRPr kumimoji="0" lang="en-GB" altLang="en-US" sz="400" b="0" i="0" u="none" strike="noStrike" cap="none" normalizeH="0" baseline="0" dirty="0">
              <a:ln>
                <a:noFill/>
              </a:ln>
              <a:solidFill>
                <a:schemeClr val="tx1"/>
              </a:solidFill>
              <a:effectLst/>
              <a:latin typeface="Open Sans" pitchFamily="2" charset="0"/>
              <a:ea typeface="Open Sans" pitchFamily="2" charset="0"/>
              <a:cs typeface="Open Sans"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Open Sans" pitchFamily="2" charset="0"/>
              <a:ea typeface="Open Sans" pitchFamily="2" charset="0"/>
              <a:cs typeface="Open Sans" pitchFamily="2" charset="0"/>
            </a:endParaRPr>
          </a:p>
        </p:txBody>
      </p:sp>
      <p:sp>
        <p:nvSpPr>
          <p:cNvPr id="12" name="Rectangle 18">
            <a:extLst>
              <a:ext uri="{FF2B5EF4-FFF2-40B4-BE49-F238E27FC236}">
                <a16:creationId xmlns:a16="http://schemas.microsoft.com/office/drawing/2014/main" id="{91530BAA-2F2D-473D-B985-BD2BCC416604}"/>
              </a:ext>
            </a:extLst>
          </p:cNvPr>
          <p:cNvSpPr>
            <a:spLocks noChangeArrowheads="1"/>
          </p:cNvSpPr>
          <p:nvPr/>
        </p:nvSpPr>
        <p:spPr bwMode="auto">
          <a:xfrm>
            <a:off x="2139985" y="5664645"/>
            <a:ext cx="4360078" cy="1492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The NHS </a:t>
            </a:r>
            <a:r>
              <a:rPr kumimoji="0" lang="en-GB" altLang="en-US" sz="1300" b="0" i="0" u="none" strike="noStrike" cap="none" normalizeH="0" baseline="0" dirty="0">
                <a:ln>
                  <a:noFill/>
                </a:ln>
                <a:solidFill>
                  <a:schemeClr val="tx1"/>
                </a:solidFill>
                <a:effectLst/>
                <a:latin typeface="Open Sans" pitchFamily="2" charset="0"/>
                <a:ea typeface="Open Sans" pitchFamily="2" charset="0"/>
                <a:cs typeface="Open Sans" pitchFamily="2" charset="0"/>
              </a:rPr>
              <a:t>have information about  the sexual health services available in the UK. This includes contraception, pregnancy, abortion, and sexually transmitted infections (STIs) services.  They also have a tool where you can search for your nearest sexual health clinic</a:t>
            </a: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 Nhs.uk/</a:t>
            </a:r>
            <a:r>
              <a:rPr kumimoji="0" lang="en-GB" altLang="en-US" sz="1300" b="1" i="0" u="none" strike="noStrike" cap="none" normalizeH="0" baseline="0" dirty="0" err="1">
                <a:ln>
                  <a:noFill/>
                </a:ln>
                <a:solidFill>
                  <a:schemeClr val="tx1"/>
                </a:solidFill>
                <a:effectLst/>
                <a:latin typeface="Open Sans" pitchFamily="2" charset="0"/>
                <a:ea typeface="Open Sans" pitchFamily="2" charset="0"/>
                <a:cs typeface="Open Sans" pitchFamily="2" charset="0"/>
              </a:rPr>
              <a:t>nhs</a:t>
            </a:r>
            <a:r>
              <a:rPr kumimoji="0" lang="en-GB" altLang="en-US" sz="1300" b="1" i="0" u="none" strike="noStrike" cap="none" normalizeH="0" baseline="0" dirty="0">
                <a:ln>
                  <a:noFill/>
                </a:ln>
                <a:solidFill>
                  <a:schemeClr val="tx1"/>
                </a:solidFill>
                <a:effectLst/>
                <a:latin typeface="Open Sans" pitchFamily="2" charset="0"/>
                <a:ea typeface="Open Sans" pitchFamily="2" charset="0"/>
                <a:cs typeface="Open Sans" pitchFamily="2" charset="0"/>
              </a:rPr>
              <a:t>-services/sexual-health-services/guide-to-sexual-health. </a:t>
            </a:r>
            <a:endParaRPr kumimoji="0" lang="en-GB" altLang="en-US" sz="1800" b="0" i="0" u="none" strike="noStrike" cap="none" normalizeH="0" baseline="0" dirty="0">
              <a:ln>
                <a:noFill/>
              </a:ln>
              <a:solidFill>
                <a:schemeClr val="tx1"/>
              </a:solidFill>
              <a:effectLst/>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1824434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Lst>
</file>

<file path=ppt/tags/tag10.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Lst>
</file>

<file path=ppt/tags/tag1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Lst>
</file>

<file path=ppt/tags/tag1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Lst>
</file>

<file path=ppt/tags/tag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Lst>
</file>

<file path=ppt/tags/tag3.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Lst>
</file>

<file path=ppt/tags/tag4.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Lst>
</file>

<file path=ppt/tags/tag5.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Lst>
</file>

<file path=ppt/tags/tag6.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Lst>
</file>

<file path=ppt/tags/tag7.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Lst>
</file>

<file path=ppt/tags/tag8.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Lst>
</file>

<file path=ppt/tags/tag9.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27ca096-cb7a-4318-8957-25485b441199" origin="userSelected">
  <element uid="58a3127c-c8d2-4d27-8003-77d300e631d1" value=""/>
  <element uid="c3ef2759-02b7-4f34-b996-0fb97d66ca1d" value=""/>
  <element uid="c4fe7354-9cb4-47ef-8d56-184d2184c452" value=""/>
</sisl>
</file>

<file path=customXml/itemProps1.xml><?xml version="1.0" encoding="utf-8"?>
<ds:datastoreItem xmlns:ds="http://schemas.openxmlformats.org/officeDocument/2006/customXml" ds:itemID="{D76567FE-9019-45B2-95AA-78F0C0BAB1F6}">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231</TotalTime>
  <Words>828</Words>
  <Application>Microsoft Office PowerPoint</Application>
  <PresentationFormat>A4 Paper (210x297 mm)</PresentationFormat>
  <Paragraphs>82</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Open Sans</vt:lpstr>
      <vt:lpstr>Wingdings 2</vt:lpstr>
      <vt:lpstr>Office Theme</vt:lpstr>
      <vt:lpstr>Worksheet: Beliefs survey</vt:lpstr>
      <vt:lpstr>Worksheet: Which rights are being broken?</vt:lpstr>
      <vt:lpstr>Worksheet 1: Which principles aren’t being followed?</vt:lpstr>
      <vt:lpstr>Worksheet 2: Chat log</vt:lpstr>
      <vt:lpstr>Worksheet 2: Chat log</vt:lpstr>
      <vt:lpstr>Handout: Support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Worksheet: Which rights are being broken?</dc:title>
  <dc:creator>CSEA Education Team</dc:creator>
  <cp:keywords>OFFICIAL</cp:keywords>
  <cp:lastModifiedBy>CSEA Education Team</cp:lastModifiedBy>
  <cp:revision>22</cp:revision>
  <dcterms:created xsi:type="dcterms:W3CDTF">2022-06-10T13:12:36Z</dcterms:created>
  <dcterms:modified xsi:type="dcterms:W3CDTF">2022-07-06T10:41:30Z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fa9559a5-85ff-49d9-85f0-6798d67e38f2</vt:lpwstr>
  </property>
  <property fmtid="{D5CDD505-2E9C-101B-9397-08002B2CF9AE}" pid="3" name="bjClsUserRVM">
    <vt:lpwstr>[]</vt:lpwstr>
  </property>
  <property fmtid="{D5CDD505-2E9C-101B-9397-08002B2CF9AE}" pid="4" name="bjSaver">
    <vt:lpwstr>5ecPjGj5YM2zInr5oweeBG1dIiPMgBXU</vt:lpwstr>
  </property>
  <property fmtid="{D5CDD505-2E9C-101B-9397-08002B2CF9AE}" pid="5" name="bjDocumentLabelXML">
    <vt:lpwstr>&lt;?xml version="1.0" encoding="us-ascii"?&gt;&lt;sisl xmlns:xsi="http://www.w3.org/2001/XMLSchema-instance" xmlns:xsd="http://www.w3.org/2001/XMLSchema" sislVersion="0" policy="327ca096-cb7a-4318-8957-25485b441199" origin="userSelected" xmlns="http://www.boldonj</vt:lpwstr>
  </property>
  <property fmtid="{D5CDD505-2E9C-101B-9397-08002B2CF9AE}" pid="6" name="bjDocumentLabelXML-0">
    <vt:lpwstr>ames.com/2008/01/sie/internal/label"&gt;&lt;element uid="58a3127c-c8d2-4d27-8003-77d300e631d1" value="" /&gt;&lt;element uid="c3ef2759-02b7-4f34-b996-0fb97d66ca1d" value="" /&gt;&lt;element uid="c4fe7354-9cb4-47ef-8d56-184d2184c452" value="" /&gt;&lt;/sisl&gt;</vt:lpwstr>
  </property>
  <property fmtid="{D5CDD505-2E9C-101B-9397-08002B2CF9AE}" pid="7" name="bjDocumentSecurityLabel">
    <vt:lpwstr>OFFICIAL -- 0069e81c-f500-41df-8241-a393c2260c3a</vt:lpwstr>
  </property>
  <property fmtid="{D5CDD505-2E9C-101B-9397-08002B2CF9AE}" pid="8" name="N-Classification-ID">
    <vt:lpwstr>69317c31-0511-4d66-a8ed-77db756f4747 </vt:lpwstr>
  </property>
  <property fmtid="{D5CDD505-2E9C-101B-9397-08002B2CF9AE}" pid="9" name="N-Classification">
    <vt:lpwstr>OFFICIAL</vt:lpwstr>
  </property>
  <property fmtid="{D5CDD505-2E9C-101B-9397-08002B2CF9AE}" pid="10" name="N-BO-ID">
    <vt:lpwstr>0069e81c-f500-41df-8241-a393c2260c3a</vt:lpwstr>
  </property>
</Properties>
</file>